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53" r:id="rId1"/>
  </p:sldMasterIdLst>
  <p:notesMasterIdLst>
    <p:notesMasterId r:id="rId27"/>
  </p:notesMasterIdLst>
  <p:handoutMasterIdLst>
    <p:handoutMasterId r:id="rId28"/>
  </p:handoutMasterIdLst>
  <p:sldIdLst>
    <p:sldId id="256" r:id="rId2"/>
    <p:sldId id="259" r:id="rId3"/>
    <p:sldId id="260" r:id="rId4"/>
    <p:sldId id="261" r:id="rId5"/>
    <p:sldId id="262" r:id="rId6"/>
    <p:sldId id="263" r:id="rId7"/>
    <p:sldId id="264" r:id="rId8"/>
    <p:sldId id="265" r:id="rId9"/>
    <p:sldId id="274" r:id="rId10"/>
    <p:sldId id="294" r:id="rId11"/>
    <p:sldId id="276" r:id="rId12"/>
    <p:sldId id="277" r:id="rId13"/>
    <p:sldId id="291" r:id="rId14"/>
    <p:sldId id="279" r:id="rId15"/>
    <p:sldId id="292" r:id="rId16"/>
    <p:sldId id="281" r:id="rId17"/>
    <p:sldId id="293" r:id="rId18"/>
    <p:sldId id="283" r:id="rId19"/>
    <p:sldId id="284" r:id="rId20"/>
    <p:sldId id="285" r:id="rId21"/>
    <p:sldId id="295" r:id="rId22"/>
    <p:sldId id="287" r:id="rId23"/>
    <p:sldId id="288" r:id="rId24"/>
    <p:sldId id="289" r:id="rId25"/>
    <p:sldId id="290" r:id="rId26"/>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1"/>
    <p:restoredTop sz="94694"/>
  </p:normalViewPr>
  <p:slideViewPr>
    <p:cSldViewPr>
      <p:cViewPr varScale="1">
        <p:scale>
          <a:sx n="59" d="100"/>
          <a:sy n="59" d="100"/>
        </p:scale>
        <p:origin x="1596" y="52"/>
      </p:cViewPr>
      <p:guideLst>
        <p:guide orient="horz" pos="2880"/>
        <p:guide pos="2160"/>
      </p:guideLst>
    </p:cSldViewPr>
  </p:slideViewPr>
  <p:notesTextViewPr>
    <p:cViewPr>
      <p:scale>
        <a:sx n="100" d="100"/>
        <a:sy n="100" d="100"/>
      </p:scale>
      <p:origin x="0" y="0"/>
    </p:cViewPr>
  </p:notesTextViewPr>
  <p:notesViewPr>
    <p:cSldViewPr showGuides="1">
      <p:cViewPr varScale="1">
        <p:scale>
          <a:sx n="163" d="100"/>
          <a:sy n="163" d="100"/>
        </p:scale>
        <p:origin x="5592" y="1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67A0CC-55AD-4691-994A-ABDAA6AF8247}"/>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4DDFCE5-A3F8-4D07-AAB6-E300A2DEB9BD}"/>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9C7990DB-9C7A-4D26-91C3-3CCF9F6B08B9}" type="datetimeFigureOut">
              <a:rPr lang="en-US" smtClean="0"/>
              <a:t>7/1/2024</a:t>
            </a:fld>
            <a:endParaRPr lang="en-US"/>
          </a:p>
        </p:txBody>
      </p:sp>
      <p:sp>
        <p:nvSpPr>
          <p:cNvPr id="4" name="Footer Placeholder 3">
            <a:extLst>
              <a:ext uri="{FF2B5EF4-FFF2-40B4-BE49-F238E27FC236}">
                <a16:creationId xmlns:a16="http://schemas.microsoft.com/office/drawing/2014/main" id="{2C95158E-6B84-428C-A850-431ED379A42D}"/>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D97AB17-B006-4DFE-8DDE-E515794E9D5B}"/>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1237B47A-25C0-410C-899C-7A4705FE0620}" type="slidenum">
              <a:rPr lang="en-US" smtClean="0"/>
              <a:t>‹#›</a:t>
            </a:fld>
            <a:endParaRPr lang="en-US"/>
          </a:p>
        </p:txBody>
      </p:sp>
    </p:spTree>
    <p:extLst>
      <p:ext uri="{BB962C8B-B14F-4D97-AF65-F5344CB8AC3E}">
        <p14:creationId xmlns:p14="http://schemas.microsoft.com/office/powerpoint/2010/main" val="3270895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4849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63270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4149608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621337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970788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7587619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www.flickr.com/photos/abee5/8314929977/"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02299"/>
            <a:ext cx="7772400" cy="2541431"/>
          </a:xfrm>
        </p:spPr>
        <p:txBody>
          <a:bodyPr bIns="0" anchor="b">
            <a:noAutofit/>
          </a:bodyPr>
          <a:lstStyle>
            <a:lvl1pPr algn="l">
              <a:defRPr sz="5400"/>
            </a:lvl1pPr>
          </a:lstStyle>
          <a:p>
            <a:r>
              <a:rPr lang="en-US" dirty="0"/>
              <a:t>Click to edit Master title style</a:t>
            </a:r>
          </a:p>
        </p:txBody>
      </p:sp>
      <p:sp>
        <p:nvSpPr>
          <p:cNvPr id="3" name="Subtitle 2"/>
          <p:cNvSpPr>
            <a:spLocks noGrp="1"/>
          </p:cNvSpPr>
          <p:nvPr>
            <p:ph type="subTitle" idx="1"/>
          </p:nvPr>
        </p:nvSpPr>
        <p:spPr>
          <a:xfrm>
            <a:off x="685800" y="3531205"/>
            <a:ext cx="7772400" cy="977621"/>
          </a:xfrm>
        </p:spPr>
        <p:txBody>
          <a:bodyPr tIns="91440" bIns="91440">
            <a:no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cxnSp>
        <p:nvCxnSpPr>
          <p:cNvPr id="10" name="Straight Connector 9">
            <a:extLst>
              <a:ext uri="{FF2B5EF4-FFF2-40B4-BE49-F238E27FC236}">
                <a16:creationId xmlns:a16="http://schemas.microsoft.com/office/drawing/2014/main" id="{7665E725-234D-1840-9F59-5BA6FBA6547D}"/>
              </a:ext>
            </a:extLst>
          </p:cNvPr>
          <p:cNvCxnSpPr>
            <a:cxnSpLocks/>
          </p:cNvCxnSpPr>
          <p:nvPr userDrawn="1"/>
        </p:nvCxnSpPr>
        <p:spPr>
          <a:xfrm>
            <a:off x="685799" y="3528542"/>
            <a:ext cx="7772401" cy="0"/>
          </a:xfrm>
          <a:prstGeom prst="line">
            <a:avLst/>
          </a:prstGeom>
          <a:ln w="31750" cap="rn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77897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4703521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347102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Slide">
    <p:bg>
      <p:bgRef idx="1001">
        <a:schemeClr val="bg1"/>
      </p:bgRef>
    </p:bg>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526122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798" y="533400"/>
            <a:ext cx="7772401" cy="1049235"/>
          </a:xfrm>
        </p:spPr>
        <p:txBody>
          <a:bodyPr anchor="b">
            <a:noAutofit/>
          </a:bodyPr>
          <a:lstStyle/>
          <a:p>
            <a:r>
              <a:rPr lang="en-US" dirty="0"/>
              <a:t>Click to edit Master title style</a:t>
            </a:r>
          </a:p>
        </p:txBody>
      </p:sp>
      <p:sp>
        <p:nvSpPr>
          <p:cNvPr id="3" name="Content Placeholder 2"/>
          <p:cNvSpPr>
            <a:spLocks noGrp="1"/>
          </p:cNvSpPr>
          <p:nvPr>
            <p:ph idx="1"/>
          </p:nvPr>
        </p:nvSpPr>
        <p:spPr>
          <a:xfrm>
            <a:off x="685798" y="1744613"/>
            <a:ext cx="7772401" cy="3450613"/>
          </a:xfrm>
        </p:spPr>
        <p:txBody>
          <a:bodyPr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a:extLst>
              <a:ext uri="{FF2B5EF4-FFF2-40B4-BE49-F238E27FC236}">
                <a16:creationId xmlns:a16="http://schemas.microsoft.com/office/drawing/2014/main" id="{C8BEB2F3-8EA7-2149-B602-A0CDBF7E4BB5}"/>
              </a:ext>
            </a:extLst>
          </p:cNvPr>
          <p:cNvCxnSpPr>
            <a:cxnSpLocks/>
          </p:cNvCxnSpPr>
          <p:nvPr userDrawn="1"/>
        </p:nvCxnSpPr>
        <p:spPr>
          <a:xfrm>
            <a:off x="685799" y="1585657"/>
            <a:ext cx="7772401" cy="0"/>
          </a:xfrm>
          <a:prstGeom prst="line">
            <a:avLst/>
          </a:prstGeom>
          <a:ln w="31750" cap="rn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2800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12" name="Picture 11" descr="A picture containing text, table, indoor, book&#10;&#10;Description automatically generated">
            <a:extLst>
              <a:ext uri="{FF2B5EF4-FFF2-40B4-BE49-F238E27FC236}">
                <a16:creationId xmlns:a16="http://schemas.microsoft.com/office/drawing/2014/main" id="{E7B50E5E-3E91-6E45-B5CE-2BA6D35C88F2}"/>
              </a:ext>
            </a:extLst>
          </p:cNvPr>
          <p:cNvPicPr>
            <a:picLocks noChangeAspect="1"/>
          </p:cNvPicPr>
          <p:nvPr userDrawn="1"/>
        </p:nvPicPr>
        <p:blipFill>
          <a:blip r:embed="rId2">
            <a:duotone>
              <a:schemeClr val="accent6">
                <a:shade val="45000"/>
                <a:satMod val="135000"/>
              </a:schemeClr>
              <a:prstClr val="white"/>
            </a:duotone>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9158310" cy="6858000"/>
          </a:xfrm>
          <a:prstGeom prst="rect">
            <a:avLst/>
          </a:prstGeom>
        </p:spPr>
      </p:pic>
      <p:cxnSp>
        <p:nvCxnSpPr>
          <p:cNvPr id="8" name="Straight Connector 7">
            <a:extLst>
              <a:ext uri="{FF2B5EF4-FFF2-40B4-BE49-F238E27FC236}">
                <a16:creationId xmlns:a16="http://schemas.microsoft.com/office/drawing/2014/main" id="{52D6E4E9-8F30-814E-B49B-673A648D2775}"/>
              </a:ext>
            </a:extLst>
          </p:cNvPr>
          <p:cNvCxnSpPr/>
          <p:nvPr userDrawn="1"/>
        </p:nvCxnSpPr>
        <p:spPr>
          <a:xfrm>
            <a:off x="3429000" y="1816100"/>
            <a:ext cx="0" cy="3225800"/>
          </a:xfrm>
          <a:prstGeom prst="line">
            <a:avLst/>
          </a:prstGeom>
          <a:ln w="31750" cap="rnd"/>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4C13A956-ADBC-0042-B5C0-69FF65A11090}"/>
              </a:ext>
            </a:extLst>
          </p:cNvPr>
          <p:cNvSpPr>
            <a:spLocks noGrp="1"/>
          </p:cNvSpPr>
          <p:nvPr>
            <p:ph type="title"/>
          </p:nvPr>
        </p:nvSpPr>
        <p:spPr>
          <a:xfrm>
            <a:off x="685799" y="1816100"/>
            <a:ext cx="2590794" cy="3225800"/>
          </a:xfrm>
        </p:spPr>
        <p:txBody>
          <a:bodyPr anchor="ctr">
            <a:noAutofit/>
          </a:bodyPr>
          <a:lstStyle>
            <a:lvl1pPr>
              <a:defRPr sz="2200"/>
            </a:lvl1pPr>
          </a:lstStyle>
          <a:p>
            <a:r>
              <a:rPr lang="en-US" dirty="0"/>
              <a:t>Click to edit Master title style</a:t>
            </a:r>
          </a:p>
        </p:txBody>
      </p:sp>
      <p:sp>
        <p:nvSpPr>
          <p:cNvPr id="10" name="Content Placeholder 2">
            <a:extLst>
              <a:ext uri="{FF2B5EF4-FFF2-40B4-BE49-F238E27FC236}">
                <a16:creationId xmlns:a16="http://schemas.microsoft.com/office/drawing/2014/main" id="{03830979-892C-2E43-80F1-2707BDBBE72D}"/>
              </a:ext>
            </a:extLst>
          </p:cNvPr>
          <p:cNvSpPr>
            <a:spLocks noGrp="1"/>
          </p:cNvSpPr>
          <p:nvPr>
            <p:ph idx="1"/>
          </p:nvPr>
        </p:nvSpPr>
        <p:spPr>
          <a:xfrm>
            <a:off x="3581407" y="381000"/>
            <a:ext cx="4876789" cy="6096000"/>
          </a:xfrm>
        </p:spPr>
        <p:txBody>
          <a:bodyPr anchor="ct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05446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7/1/2024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186394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7/1/2024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3947129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7/1/2024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6237159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7/1/2024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1888657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7/1/2024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82143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1D8BD707-D9CF-40AE-B4C6-C98DA3205C09}" type="datetimeFigureOut">
              <a:rPr lang="en-US" smtClean="0"/>
              <a:t>7/1/2024</a:t>
            </a:fld>
            <a:endParaRPr lang="en-US"/>
          </a:p>
        </p:txBody>
      </p:sp>
      <p:sp>
        <p:nvSpPr>
          <p:cNvPr id="6" name="Footer Placeholder 5"/>
          <p:cNvSpPr>
            <a:spLocks noGrp="1"/>
          </p:cNvSpPr>
          <p:nvPr>
            <p:ph type="ftr" sz="quarter" idx="11"/>
          </p:nvPr>
        </p:nvSpPr>
        <p:spPr>
          <a:xfrm>
            <a:off x="1437530" y="318641"/>
            <a:ext cx="3251553" cy="320931"/>
          </a:xfrm>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17990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4">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1D8BD707-D9CF-40AE-B4C6-C98DA3205C09}" type="datetimeFigureOut">
              <a:rPr lang="en-US" smtClean="0"/>
              <a:t>7/1/2024</a:t>
            </a:fld>
            <a:endParaRPr lang="en-US"/>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4063609682"/>
      </p:ext>
    </p:extLst>
  </p:cSld>
  <p:clrMap bg1="lt1" tx1="dk1" bg2="lt2" tx2="dk2" accent1="accent1" accent2="accent2" accent3="accent3" accent4="accent4" accent5="accent5" accent6="accent6" hlink="hlink" folHlink="folHlink"/>
  <p:sldLayoutIdLst>
    <p:sldLayoutId id="2147484654" r:id="rId1"/>
    <p:sldLayoutId id="2147484655" r:id="rId2"/>
    <p:sldLayoutId id="2147484656" r:id="rId3"/>
    <p:sldLayoutId id="2147484657" r:id="rId4"/>
    <p:sldLayoutId id="2147484658" r:id="rId5"/>
    <p:sldLayoutId id="2147484659" r:id="rId6"/>
    <p:sldLayoutId id="2147484660" r:id="rId7"/>
    <p:sldLayoutId id="2147484661" r:id="rId8"/>
    <p:sldLayoutId id="2147484662" r:id="rId9"/>
    <p:sldLayoutId id="2147484663" r:id="rId10"/>
    <p:sldLayoutId id="2147484664" r:id="rId11"/>
    <p:sldLayoutId id="2147484665" r:id="rId12"/>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hyperlink" Target="https://www.flickr.com/photos/abee5/8314929977/"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hyperlink" Target="https://www.pexels.com/photo/book-aesthetic-books-old-books-open-books-1387022/"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baruch.cuny.edu/financialaid/work_study_prgm.ht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commons.wikimedia.org/wiki/File:Warning.svg" TargetMode="Externa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hyperlink" Target="https://www.pexels.com/photo/photo-of-people-having-meeting-3183186/"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oakleafblog.blogspot.com/2010/11/windows-azure-and-cloud-computing-posts_23.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hyperlink" Target="http://www.fafsa.gov/"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www.nvcc.edu/forms/pdf/125-301.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hyperlink" Target="https://www.pexels.com/photo/book-aesthetic-books-old-books-open-books-1387022/"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picture containing text, table, indoor, book&#10;&#10;Description automatically generated">
            <a:extLst>
              <a:ext uri="{FF2B5EF4-FFF2-40B4-BE49-F238E27FC236}">
                <a16:creationId xmlns:a16="http://schemas.microsoft.com/office/drawing/2014/main" id="{CF13F992-94BB-0848-BF1F-930D7CFF1C7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9158310" cy="6858000"/>
          </a:xfrm>
          <a:prstGeom prst="rect">
            <a:avLst/>
          </a:prstGeom>
        </p:spPr>
      </p:pic>
      <p:sp>
        <p:nvSpPr>
          <p:cNvPr id="7" name="Rectangle 6">
            <a:extLst>
              <a:ext uri="{FF2B5EF4-FFF2-40B4-BE49-F238E27FC236}">
                <a16:creationId xmlns:a16="http://schemas.microsoft.com/office/drawing/2014/main" id="{F88E3F54-0CE5-E249-B4E4-5A3E0608FE80}"/>
              </a:ext>
            </a:extLst>
          </p:cNvPr>
          <p:cNvSpPr/>
          <p:nvPr/>
        </p:nvSpPr>
        <p:spPr>
          <a:xfrm>
            <a:off x="-10886" y="2247900"/>
            <a:ext cx="9169196" cy="23622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p:nvPr/>
        </p:nvSpPr>
        <p:spPr>
          <a:xfrm>
            <a:off x="685800" y="2813447"/>
            <a:ext cx="7772400" cy="1231106"/>
          </a:xfrm>
          <a:prstGeom prst="rect">
            <a:avLst/>
          </a:prstGeom>
          <a:noFill/>
          <a:effectLst/>
        </p:spPr>
        <p:txBody>
          <a:bodyPr vert="horz" wrap="square" lIns="0" tIns="0" rIns="0" bIns="0" rtlCol="0">
            <a:spAutoFit/>
          </a:bodyPr>
          <a:lstStyle/>
          <a:p>
            <a:pPr marL="6350" algn="ctr">
              <a:lnSpc>
                <a:spcPct val="100000"/>
              </a:lnSpc>
            </a:pPr>
            <a:r>
              <a:rPr lang="en-US" sz="4400" b="1" spc="-25" dirty="0">
                <a:solidFill>
                  <a:schemeClr val="bg1"/>
                </a:solidFill>
                <a:latin typeface="+mj-lt"/>
                <a:cs typeface="Aharoni" panose="020B0604020202020204" pitchFamily="2" charset="-79"/>
              </a:rPr>
              <a:t>FEDERAL </a:t>
            </a:r>
            <a:r>
              <a:rPr lang="en-US" sz="4400" b="1" spc="-20" dirty="0">
                <a:solidFill>
                  <a:schemeClr val="bg1"/>
                </a:solidFill>
                <a:latin typeface="+mj-lt"/>
                <a:cs typeface="Aharoni" panose="020B0604020202020204" pitchFamily="2" charset="-79"/>
              </a:rPr>
              <a:t>WORK-STUDY</a:t>
            </a:r>
          </a:p>
          <a:p>
            <a:pPr marL="6350" algn="ctr">
              <a:lnSpc>
                <a:spcPct val="100000"/>
              </a:lnSpc>
            </a:pPr>
            <a:r>
              <a:rPr lang="en-US" sz="3600" dirty="0">
                <a:solidFill>
                  <a:schemeClr val="bg1"/>
                </a:solidFill>
                <a:latin typeface="+mj-lt"/>
                <a:cs typeface="Arial Narrow" panose="020B0604020202020204" pitchFamily="34" charset="0"/>
              </a:rPr>
              <a:t>SUPERVISOR</a:t>
            </a:r>
            <a:r>
              <a:rPr lang="en-US" sz="3600" spc="-100" dirty="0">
                <a:solidFill>
                  <a:schemeClr val="bg1"/>
                </a:solidFill>
                <a:latin typeface="+mj-lt"/>
                <a:cs typeface="Arial Narrow" panose="020B0604020202020204" pitchFamily="34" charset="0"/>
              </a:rPr>
              <a:t> </a:t>
            </a:r>
            <a:r>
              <a:rPr lang="en-US" sz="3600" spc="-15" dirty="0">
                <a:solidFill>
                  <a:schemeClr val="bg1"/>
                </a:solidFill>
                <a:latin typeface="+mj-lt"/>
                <a:cs typeface="Arial Narrow" panose="020B0604020202020204" pitchFamily="34" charset="0"/>
              </a:rPr>
              <a:t>ORIENTATION</a:t>
            </a:r>
            <a:endParaRPr lang="en-US" sz="3600" dirty="0">
              <a:solidFill>
                <a:schemeClr val="bg1"/>
              </a:solidFill>
              <a:latin typeface="+mj-lt"/>
              <a:cs typeface="Arial Narrow" panose="020B0604020202020204" pitchFamily="34" charset="0"/>
            </a:endParaRPr>
          </a:p>
        </p:txBody>
      </p:sp>
      <p:pic>
        <p:nvPicPr>
          <p:cNvPr id="6" name="Picture 5">
            <a:extLst>
              <a:ext uri="{FF2B5EF4-FFF2-40B4-BE49-F238E27FC236}">
                <a16:creationId xmlns:a16="http://schemas.microsoft.com/office/drawing/2014/main" id="{C79E3DE9-7C62-4662-8597-B5386CD9F0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5995" y="1600200"/>
            <a:ext cx="3952009" cy="533400"/>
          </a:xfrm>
          <a:prstGeom prst="rect">
            <a:avLst/>
          </a:prstGeom>
          <a:effectLst>
            <a:outerShdw blurRad="50800" dist="38100" dir="2700000" algn="tl" rotWithShape="0">
              <a:prstClr val="black">
                <a:alpha val="40000"/>
              </a:prstClr>
            </a:outerShdw>
          </a:effectLst>
        </p:spPr>
      </p:pic>
    </p:spTree>
  </p:cSld>
  <p:clrMapOvr>
    <a:masterClrMapping/>
  </p:clrMapOvr>
  <p:transition spd="slow" advClick="0">
    <p:push dir="u"/>
  </p:transition>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5" name="Picture 14" descr="A picture containing text, indoor, open, cluttered&#10;&#10;Description automatically generated">
            <a:extLst>
              <a:ext uri="{FF2B5EF4-FFF2-40B4-BE49-F238E27FC236}">
                <a16:creationId xmlns:a16="http://schemas.microsoft.com/office/drawing/2014/main" id="{55C085E8-CF7A-A34D-91EF-6EDC076706AE}"/>
              </a:ext>
            </a:extLst>
          </p:cNvPr>
          <p:cNvPicPr>
            <a:picLocks noChangeAspect="1"/>
          </p:cNvPicPr>
          <p:nvPr/>
        </p:nvPicPr>
        <p:blipFill rotWithShape="1">
          <a:blip r:embed="rId3" cstate="print">
            <a:alphaModFix/>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b="65538"/>
          <a:stretch/>
        </p:blipFill>
        <p:spPr>
          <a:xfrm>
            <a:off x="0" y="1"/>
            <a:ext cx="9144000" cy="2381250"/>
          </a:xfrm>
          <a:prstGeom prst="rect">
            <a:avLst/>
          </a:prstGeom>
          <a:effectLst>
            <a:outerShdw blurRad="50800" dist="50800" dir="5400000" algn="ctr" rotWithShape="0">
              <a:srgbClr val="000000">
                <a:alpha val="32000"/>
              </a:srgbClr>
            </a:outerShdw>
          </a:effectLst>
        </p:spPr>
      </p:pic>
      <p:sp>
        <p:nvSpPr>
          <p:cNvPr id="16" name="Rectangle 15">
            <a:extLst>
              <a:ext uri="{FF2B5EF4-FFF2-40B4-BE49-F238E27FC236}">
                <a16:creationId xmlns:a16="http://schemas.microsoft.com/office/drawing/2014/main" id="{9841D242-3D19-764F-B67D-365ECD5B7EC0}"/>
              </a:ext>
            </a:extLst>
          </p:cNvPr>
          <p:cNvSpPr/>
          <p:nvPr/>
        </p:nvSpPr>
        <p:spPr>
          <a:xfrm>
            <a:off x="-14514" y="2381250"/>
            <a:ext cx="9169196" cy="20955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bject 2">
            <a:extLst>
              <a:ext uri="{FF2B5EF4-FFF2-40B4-BE49-F238E27FC236}">
                <a16:creationId xmlns:a16="http://schemas.microsoft.com/office/drawing/2014/main" id="{CD762FE7-D6BC-FA4B-B7F6-2C0D43D92F5A}"/>
              </a:ext>
            </a:extLst>
          </p:cNvPr>
          <p:cNvSpPr txBox="1"/>
          <p:nvPr/>
        </p:nvSpPr>
        <p:spPr>
          <a:xfrm>
            <a:off x="685800" y="3090446"/>
            <a:ext cx="7772400" cy="677108"/>
          </a:xfrm>
          <a:prstGeom prst="rect">
            <a:avLst/>
          </a:prstGeom>
          <a:noFill/>
          <a:effectLst/>
        </p:spPr>
        <p:txBody>
          <a:bodyPr vert="horz" wrap="square" lIns="0" tIns="0" rIns="0" bIns="0" rtlCol="0" anchor="ctr" anchorCtr="1">
            <a:noAutofit/>
          </a:bodyPr>
          <a:lstStyle/>
          <a:p>
            <a:pPr marL="6350" algn="ctr">
              <a:lnSpc>
                <a:spcPct val="100000"/>
              </a:lnSpc>
            </a:pPr>
            <a:r>
              <a:rPr lang="en-US" sz="4400" b="1" spc="-25" dirty="0">
                <a:latin typeface="+mj-lt"/>
                <a:cs typeface="Aharoni" panose="020B0604020202020204" pitchFamily="2" charset="-79"/>
              </a:rPr>
              <a:t>POLICIES &amp; PROCEDURES</a:t>
            </a:r>
            <a:endParaRPr lang="en-US" sz="3600" dirty="0">
              <a:latin typeface="+mj-lt"/>
              <a:cs typeface="Arial Narrow" panose="020B0604020202020204" pitchFamily="34" charset="0"/>
            </a:endParaRPr>
          </a:p>
        </p:txBody>
      </p:sp>
      <p:sp>
        <p:nvSpPr>
          <p:cNvPr id="6" name="object 6"/>
          <p:cNvSpPr/>
          <p:nvPr/>
        </p:nvSpPr>
        <p:spPr>
          <a:xfrm>
            <a:off x="4882895" y="2176271"/>
            <a:ext cx="472439" cy="661415"/>
          </a:xfrm>
          <a:prstGeom prst="rect">
            <a:avLst/>
          </a:prstGeom>
          <a:blipFill>
            <a:blip r:embed="rId5" cstate="print"/>
            <a:stretch>
              <a:fillRect/>
            </a:stretch>
          </a:blipFill>
        </p:spPr>
        <p:txBody>
          <a:bodyPr wrap="square" lIns="0" tIns="0" rIns="0" bIns="0" rtlCol="0"/>
          <a:lstStyle/>
          <a:p>
            <a:endParaRPr/>
          </a:p>
        </p:txBody>
      </p:sp>
      <p:pic>
        <p:nvPicPr>
          <p:cNvPr id="18" name="Picture 17">
            <a:extLst>
              <a:ext uri="{FF2B5EF4-FFF2-40B4-BE49-F238E27FC236}">
                <a16:creationId xmlns:a16="http://schemas.microsoft.com/office/drawing/2014/main" id="{3B836E56-8437-5643-BE61-5B383A32C7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04719" y="6172200"/>
            <a:ext cx="2258291" cy="304800"/>
          </a:xfrm>
          <a:prstGeom prst="rect">
            <a:avLst/>
          </a:prstGeom>
          <a:effectLst>
            <a:outerShdw blurRad="50800" dist="38100" dir="2700000" algn="tl" rotWithShape="0">
              <a:prstClr val="black">
                <a:alpha val="40000"/>
              </a:prstClr>
            </a:outerShdw>
          </a:effectLst>
        </p:spPr>
      </p:pic>
      <p:sp>
        <p:nvSpPr>
          <p:cNvPr id="7" name="Content Placeholder 1">
            <a:extLst>
              <a:ext uri="{FF2B5EF4-FFF2-40B4-BE49-F238E27FC236}">
                <a16:creationId xmlns:a16="http://schemas.microsoft.com/office/drawing/2014/main" id="{EBB9CF73-DC56-5F40-A905-40C46FD81646}"/>
              </a:ext>
            </a:extLst>
          </p:cNvPr>
          <p:cNvSpPr txBox="1">
            <a:spLocks/>
          </p:cNvSpPr>
          <p:nvPr/>
        </p:nvSpPr>
        <p:spPr>
          <a:xfrm>
            <a:off x="2057403" y="4729510"/>
            <a:ext cx="6476997" cy="1747490"/>
          </a:xfrm>
          <a:prstGeom prst="rect">
            <a:avLst/>
          </a:prstGeom>
        </p:spPr>
        <p:txBody>
          <a:bodyPr wrap="none"/>
          <a:lst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6350" marR="1370330" indent="0" algn="ctr" defTabSz="914400">
              <a:lnSpc>
                <a:spcPct val="100000"/>
              </a:lnSpc>
              <a:spcAft>
                <a:spcPts val="600"/>
              </a:spcAft>
              <a:buNone/>
              <a:tabLst>
                <a:tab pos="7597775" algn="l"/>
              </a:tabLst>
            </a:pPr>
            <a:r>
              <a:rPr lang="en-US" spc="-15" dirty="0">
                <a:solidFill>
                  <a:schemeClr val="bg1"/>
                </a:solidFill>
                <a:latin typeface="Arial Narrow" panose="020B0606020202030204" pitchFamily="34" charset="0"/>
              </a:rPr>
              <a:t>Policies,</a:t>
            </a:r>
            <a:r>
              <a:rPr lang="en-US" spc="-80" dirty="0">
                <a:solidFill>
                  <a:schemeClr val="bg1"/>
                </a:solidFill>
                <a:latin typeface="Arial Narrow" panose="020B0606020202030204" pitchFamily="34" charset="0"/>
              </a:rPr>
              <a:t> </a:t>
            </a:r>
            <a:r>
              <a:rPr lang="en-US" spc="-15" dirty="0">
                <a:solidFill>
                  <a:schemeClr val="bg1"/>
                </a:solidFill>
                <a:latin typeface="Arial Narrow" panose="020B0606020202030204" pitchFamily="34" charset="0"/>
              </a:rPr>
              <a:t>Procedures, </a:t>
            </a:r>
            <a:r>
              <a:rPr lang="en-US" spc="-10" dirty="0">
                <a:solidFill>
                  <a:schemeClr val="bg1"/>
                </a:solidFill>
                <a:latin typeface="Arial Narrow" panose="020B0606020202030204" pitchFamily="34" charset="0"/>
              </a:rPr>
              <a:t>Guidelines</a:t>
            </a:r>
            <a:endParaRPr lang="en-US" dirty="0">
              <a:solidFill>
                <a:schemeClr val="bg1"/>
              </a:solidFill>
              <a:latin typeface="Arial Narrow" panose="020B0606020202030204" pitchFamily="34" charset="0"/>
            </a:endParaRPr>
          </a:p>
          <a:p>
            <a:pPr marL="6350" marR="1370330" indent="0" algn="ctr" defTabSz="914400">
              <a:lnSpc>
                <a:spcPct val="100000"/>
              </a:lnSpc>
              <a:spcAft>
                <a:spcPts val="600"/>
              </a:spcAft>
              <a:buNone/>
              <a:tabLst>
                <a:tab pos="7597775" algn="l"/>
              </a:tabLst>
            </a:pPr>
            <a:r>
              <a:rPr lang="en-US" spc="-35" dirty="0">
                <a:solidFill>
                  <a:schemeClr val="bg1"/>
                </a:solidFill>
                <a:latin typeface="Arial Narrow" panose="020B0606020202030204" pitchFamily="34" charset="0"/>
              </a:rPr>
              <a:t>Payment </a:t>
            </a:r>
            <a:r>
              <a:rPr lang="en-US" spc="-5" dirty="0">
                <a:solidFill>
                  <a:schemeClr val="bg1"/>
                </a:solidFill>
                <a:latin typeface="Arial Narrow" panose="020B0606020202030204" pitchFamily="34" charset="0"/>
              </a:rPr>
              <a:t>&amp;</a:t>
            </a:r>
            <a:r>
              <a:rPr lang="en-US" spc="-25" dirty="0">
                <a:solidFill>
                  <a:schemeClr val="bg1"/>
                </a:solidFill>
                <a:latin typeface="Arial Narrow" panose="020B0606020202030204" pitchFamily="34" charset="0"/>
              </a:rPr>
              <a:t> </a:t>
            </a:r>
            <a:r>
              <a:rPr lang="en-US" spc="-10" dirty="0">
                <a:solidFill>
                  <a:schemeClr val="bg1"/>
                </a:solidFill>
                <a:latin typeface="Arial Narrow" panose="020B0606020202030204" pitchFamily="34" charset="0"/>
              </a:rPr>
              <a:t>Timesheets</a:t>
            </a:r>
            <a:endParaRPr lang="en-US" dirty="0">
              <a:solidFill>
                <a:schemeClr val="bg1"/>
              </a:solidFill>
              <a:latin typeface="Arial Narrow" panose="020B0606020202030204" pitchFamily="34" charset="0"/>
            </a:endParaRPr>
          </a:p>
          <a:p>
            <a:pPr marL="6350" marR="1370330" indent="0" algn="ctr" defTabSz="914400">
              <a:lnSpc>
                <a:spcPct val="100000"/>
              </a:lnSpc>
              <a:spcAft>
                <a:spcPts val="600"/>
              </a:spcAft>
              <a:buNone/>
              <a:tabLst>
                <a:tab pos="7597775" algn="l"/>
              </a:tabLst>
            </a:pPr>
            <a:r>
              <a:rPr lang="en-US" spc="-60" dirty="0">
                <a:solidFill>
                  <a:schemeClr val="bg1"/>
                </a:solidFill>
                <a:latin typeface="Arial Narrow" panose="020B0606020202030204" pitchFamily="34" charset="0"/>
              </a:rPr>
              <a:t>Transfers, </a:t>
            </a:r>
            <a:r>
              <a:rPr lang="en-US" spc="-40" dirty="0">
                <a:solidFill>
                  <a:schemeClr val="bg1"/>
                </a:solidFill>
                <a:latin typeface="Arial Narrow" panose="020B0606020202030204" pitchFamily="34" charset="0"/>
              </a:rPr>
              <a:t>Termination, </a:t>
            </a:r>
            <a:r>
              <a:rPr lang="en-US" spc="-5" dirty="0">
                <a:solidFill>
                  <a:schemeClr val="bg1"/>
                </a:solidFill>
                <a:latin typeface="Arial Narrow" panose="020B0606020202030204" pitchFamily="34" charset="0"/>
              </a:rPr>
              <a:t>and </a:t>
            </a:r>
            <a:r>
              <a:rPr lang="en-US" spc="-20" dirty="0">
                <a:solidFill>
                  <a:schemeClr val="bg1"/>
                </a:solidFill>
                <a:latin typeface="Arial Narrow" panose="020B0606020202030204" pitchFamily="34" charset="0"/>
              </a:rPr>
              <a:t>Evaluations</a:t>
            </a:r>
            <a:endParaRPr lang="en-US" dirty="0">
              <a:solidFill>
                <a:schemeClr val="bg1"/>
              </a:solidFill>
              <a:latin typeface="Arial Narrow" panose="020B0606020202030204" pitchFamily="34" charset="0"/>
            </a:endParaRPr>
          </a:p>
        </p:txBody>
      </p:sp>
      <p:sp>
        <p:nvSpPr>
          <p:cNvPr id="8" name="object 2">
            <a:extLst>
              <a:ext uri="{FF2B5EF4-FFF2-40B4-BE49-F238E27FC236}">
                <a16:creationId xmlns:a16="http://schemas.microsoft.com/office/drawing/2014/main" id="{FFC85005-E9F0-3F4B-8DA4-B657737648C7}"/>
              </a:ext>
            </a:extLst>
          </p:cNvPr>
          <p:cNvSpPr txBox="1"/>
          <p:nvPr/>
        </p:nvSpPr>
        <p:spPr>
          <a:xfrm>
            <a:off x="685800" y="1842177"/>
            <a:ext cx="7772400" cy="369332"/>
          </a:xfrm>
          <a:prstGeom prst="rect">
            <a:avLst/>
          </a:prstGeom>
          <a:noFill/>
          <a:effectLst/>
        </p:spPr>
        <p:txBody>
          <a:bodyPr vert="horz" wrap="square" lIns="0" tIns="0" rIns="0" bIns="0" rtlCol="0">
            <a:spAutoFit/>
          </a:bodyPr>
          <a:lstStyle/>
          <a:p>
            <a:pPr marL="6350" algn="ctr">
              <a:lnSpc>
                <a:spcPct val="100000"/>
              </a:lnSpc>
            </a:pPr>
            <a:r>
              <a:rPr lang="en-US" sz="2400" b="1" spc="-25" dirty="0">
                <a:effectLst>
                  <a:outerShdw blurRad="50800" dist="38100" dir="2700000" algn="tl" rotWithShape="0">
                    <a:prstClr val="black">
                      <a:alpha val="40000"/>
                    </a:prstClr>
                  </a:outerShdw>
                </a:effectLst>
                <a:latin typeface="+mj-lt"/>
                <a:cs typeface="Aharoni" panose="020B0604020202020204" pitchFamily="2" charset="-79"/>
              </a:rPr>
              <a:t>FEDERAL </a:t>
            </a:r>
            <a:r>
              <a:rPr lang="en-US" sz="2400" b="1" spc="-20" dirty="0">
                <a:effectLst>
                  <a:outerShdw blurRad="50800" dist="38100" dir="2700000" algn="tl" rotWithShape="0">
                    <a:prstClr val="black">
                      <a:alpha val="40000"/>
                    </a:prstClr>
                  </a:outerShdw>
                </a:effectLst>
                <a:latin typeface="+mj-lt"/>
                <a:cs typeface="Aharoni" panose="020B0604020202020204" pitchFamily="2" charset="-79"/>
              </a:rPr>
              <a:t>WORK-STUDY </a:t>
            </a:r>
            <a:r>
              <a:rPr lang="en-US" sz="2400" dirty="0">
                <a:effectLst>
                  <a:outerShdw blurRad="50800" dist="38100" dir="2700000" algn="tl" rotWithShape="0">
                    <a:prstClr val="black">
                      <a:alpha val="40000"/>
                    </a:prstClr>
                  </a:outerShdw>
                </a:effectLst>
                <a:latin typeface="+mj-lt"/>
                <a:cs typeface="Arial Narrow" panose="020B0604020202020204" pitchFamily="34" charset="0"/>
              </a:rPr>
              <a:t>SUPERVISOR</a:t>
            </a:r>
            <a:r>
              <a:rPr lang="en-US" sz="2400" spc="-100" dirty="0">
                <a:effectLst>
                  <a:outerShdw blurRad="50800" dist="38100" dir="2700000" algn="tl" rotWithShape="0">
                    <a:prstClr val="black">
                      <a:alpha val="40000"/>
                    </a:prstClr>
                  </a:outerShdw>
                </a:effectLst>
                <a:latin typeface="+mj-lt"/>
                <a:cs typeface="Arial Narrow" panose="020B0604020202020204" pitchFamily="34" charset="0"/>
              </a:rPr>
              <a:t> </a:t>
            </a:r>
            <a:r>
              <a:rPr lang="en-US" sz="2400" spc="-15" dirty="0">
                <a:effectLst>
                  <a:outerShdw blurRad="50800" dist="38100" dir="2700000" algn="tl" rotWithShape="0">
                    <a:prstClr val="black">
                      <a:alpha val="40000"/>
                    </a:prstClr>
                  </a:outerShdw>
                </a:effectLst>
                <a:latin typeface="+mj-lt"/>
                <a:cs typeface="Arial Narrow" panose="020B0604020202020204" pitchFamily="34" charset="0"/>
              </a:rPr>
              <a:t>ORIENTATION</a:t>
            </a:r>
            <a:endParaRPr lang="en-US" sz="2400" dirty="0">
              <a:effectLst>
                <a:outerShdw blurRad="50800" dist="38100" dir="2700000" algn="tl" rotWithShape="0">
                  <a:prstClr val="black">
                    <a:alpha val="40000"/>
                  </a:prstClr>
                </a:outerShdw>
              </a:effectLst>
              <a:latin typeface="+mj-lt"/>
              <a:cs typeface="Arial Narrow" panose="020B0604020202020204" pitchFamily="34" charset="0"/>
            </a:endParaRPr>
          </a:p>
        </p:txBody>
      </p:sp>
    </p:spTree>
    <p:extLst>
      <p:ext uri="{BB962C8B-B14F-4D97-AF65-F5344CB8AC3E}">
        <p14:creationId xmlns:p14="http://schemas.microsoft.com/office/powerpoint/2010/main" val="2112510624"/>
      </p:ext>
    </p:extLst>
  </p:cSld>
  <p:clrMapOvr>
    <a:overrideClrMapping bg1="dk1" tx1="lt1" bg2="dk2" tx2="lt2" accent1="accent1" accent2="accent2" accent3="accent3" accent4="accent4" accent5="accent5" accent6="accent6" hlink="hlink" folHlink="folHlink"/>
  </p:clrMapOvr>
  <p:transition spd="slow" advClick="0">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object 2">
            <a:extLst>
              <a:ext uri="{FF2B5EF4-FFF2-40B4-BE49-F238E27FC236}">
                <a16:creationId xmlns:a16="http://schemas.microsoft.com/office/drawing/2014/main" id="{9D1A583A-0AFF-7249-9EBB-FDCB72F4EA5A}"/>
              </a:ext>
            </a:extLst>
          </p:cNvPr>
          <p:cNvSpPr txBox="1">
            <a:spLocks noGrp="1"/>
          </p:cNvSpPr>
          <p:nvPr>
            <p:ph type="title"/>
          </p:nvPr>
        </p:nvSpPr>
        <p:spPr>
          <a:prstGeom prst="rect">
            <a:avLst/>
          </a:prstGeom>
        </p:spPr>
        <p:txBody>
          <a:bodyPr vert="horz" wrap="square" lIns="0" tIns="0" rIns="0" bIns="0" rtlCol="0">
            <a:spAutoFit/>
          </a:bodyPr>
          <a:lstStyle/>
          <a:p>
            <a:pPr marL="142240">
              <a:lnSpc>
                <a:spcPct val="100000"/>
              </a:lnSpc>
            </a:pPr>
            <a:r>
              <a:rPr lang="en-US" spc="-5" dirty="0"/>
              <a:t>FWS </a:t>
            </a:r>
            <a:r>
              <a:rPr lang="en-US" spc="-15" dirty="0"/>
              <a:t>Program</a:t>
            </a:r>
            <a:r>
              <a:rPr lang="en-US" spc="-120" dirty="0"/>
              <a:t> </a:t>
            </a:r>
            <a:r>
              <a:rPr lang="en-US" spc="-10" dirty="0"/>
              <a:t>Policies</a:t>
            </a:r>
          </a:p>
        </p:txBody>
      </p:sp>
      <p:sp>
        <p:nvSpPr>
          <p:cNvPr id="4" name="Content Placeholder 3">
            <a:extLst>
              <a:ext uri="{FF2B5EF4-FFF2-40B4-BE49-F238E27FC236}">
                <a16:creationId xmlns:a16="http://schemas.microsoft.com/office/drawing/2014/main" id="{F557CE63-A0FC-1C47-8FF0-080FED445915}"/>
              </a:ext>
            </a:extLst>
          </p:cNvPr>
          <p:cNvSpPr>
            <a:spLocks noGrp="1"/>
          </p:cNvSpPr>
          <p:nvPr>
            <p:ph idx="1"/>
          </p:nvPr>
        </p:nvSpPr>
        <p:spPr>
          <a:xfrm>
            <a:off x="685798" y="1751174"/>
            <a:ext cx="7772401" cy="3450613"/>
          </a:xfrm>
        </p:spPr>
        <p:txBody>
          <a:bodyPr/>
          <a:lstStyle/>
          <a:p>
            <a:pPr marL="288925" marR="17145" indent="-288925" defTabSz="914400"/>
            <a:r>
              <a:rPr lang="en-US" sz="2200" spc="-15" dirty="0">
                <a:latin typeface="Arial Narrow" panose="020B0606020202030204" pitchFamily="34" charset="0"/>
              </a:rPr>
              <a:t>Most </a:t>
            </a:r>
            <a:r>
              <a:rPr lang="en-US" sz="2200" dirty="0">
                <a:latin typeface="Arial Narrow" panose="020B0606020202030204" pitchFamily="34" charset="0"/>
              </a:rPr>
              <a:t>of </a:t>
            </a:r>
            <a:r>
              <a:rPr lang="en-US" sz="2200" spc="-5" dirty="0">
                <a:latin typeface="Arial Narrow" panose="020B0606020202030204" pitchFamily="34" charset="0"/>
              </a:rPr>
              <a:t>the </a:t>
            </a:r>
            <a:r>
              <a:rPr lang="en-US" sz="2200" spc="-35" dirty="0">
                <a:latin typeface="Arial Narrow" panose="020B0606020202030204" pitchFamily="34" charset="0"/>
              </a:rPr>
              <a:t>program’s </a:t>
            </a:r>
            <a:r>
              <a:rPr lang="en-US" sz="2200" spc="-5" dirty="0">
                <a:latin typeface="Arial Narrow" panose="020B0606020202030204" pitchFamily="34" charset="0"/>
              </a:rPr>
              <a:t>policies </a:t>
            </a:r>
            <a:r>
              <a:rPr lang="en-US" sz="2200" spc="-15" dirty="0">
                <a:latin typeface="Arial Narrow" panose="020B0606020202030204" pitchFamily="34" charset="0"/>
              </a:rPr>
              <a:t>are </a:t>
            </a:r>
            <a:r>
              <a:rPr lang="en-US" sz="2200" spc="-20" dirty="0">
                <a:latin typeface="Arial Narrow" panose="020B0606020202030204" pitchFamily="34" charset="0"/>
              </a:rPr>
              <a:t>listed </a:t>
            </a:r>
            <a:r>
              <a:rPr lang="en-US" sz="2200" dirty="0">
                <a:latin typeface="Arial Narrow" panose="020B0606020202030204" pitchFamily="34" charset="0"/>
              </a:rPr>
              <a:t>on </a:t>
            </a:r>
            <a:r>
              <a:rPr lang="en-US" sz="2200" spc="-5" dirty="0">
                <a:latin typeface="Arial Narrow" panose="020B0606020202030204" pitchFamily="34" charset="0"/>
              </a:rPr>
              <a:t>Baruch </a:t>
            </a:r>
            <a:r>
              <a:rPr lang="en-US" sz="2200" spc="-25" dirty="0">
                <a:latin typeface="Arial Narrow" panose="020B0606020202030204" pitchFamily="34" charset="0"/>
              </a:rPr>
              <a:t>College’s </a:t>
            </a:r>
            <a:br>
              <a:rPr lang="en-US" sz="2200" spc="-25" dirty="0">
                <a:latin typeface="Arial Narrow" panose="020B0606020202030204" pitchFamily="34" charset="0"/>
              </a:rPr>
            </a:br>
            <a:r>
              <a:rPr lang="en-US" sz="2200" spc="-5" dirty="0">
                <a:latin typeface="Arial Narrow" panose="020B0606020202030204" pitchFamily="34" charset="0"/>
              </a:rPr>
              <a:t>Financial Aid </a:t>
            </a:r>
            <a:r>
              <a:rPr lang="en-US" sz="2200" spc="-25" dirty="0">
                <a:latin typeface="Arial Narrow" panose="020B0606020202030204" pitchFamily="34" charset="0"/>
              </a:rPr>
              <a:t>Website, </a:t>
            </a:r>
            <a:r>
              <a:rPr lang="en-US" sz="2200" spc="-15" dirty="0">
                <a:latin typeface="Arial Narrow" panose="020B0606020202030204" pitchFamily="34" charset="0"/>
              </a:rPr>
              <a:t>at: </a:t>
            </a:r>
            <a:r>
              <a:rPr lang="en-US" sz="2200" u="heavy" spc="-15" dirty="0">
                <a:latin typeface="Arial Narrow" panose="020B0606020202030204" pitchFamily="34" charset="0"/>
                <a:hlinkClick r:id="rId3"/>
              </a:rPr>
              <a:t>www.baruch.cuny.edu/financialaid/work_study_prgm.htm</a:t>
            </a:r>
            <a:endParaRPr lang="en-US" sz="2200" dirty="0">
              <a:latin typeface="Arial Narrow" panose="020B0606020202030204" pitchFamily="34" charset="0"/>
            </a:endParaRPr>
          </a:p>
          <a:p>
            <a:pPr marL="288925" marR="316865" indent="-288925" defTabSz="914400">
              <a:spcBef>
                <a:spcPts val="2140"/>
              </a:spcBef>
            </a:pPr>
            <a:r>
              <a:rPr lang="en-US" sz="2200" spc="-15" dirty="0">
                <a:latin typeface="Arial Narrow" panose="020B0606020202030204" pitchFamily="34" charset="0"/>
              </a:rPr>
              <a:t>Updates </a:t>
            </a:r>
            <a:r>
              <a:rPr lang="en-US" sz="2200" spc="-5" dirty="0">
                <a:latin typeface="Arial Narrow" panose="020B0606020202030204" pitchFamily="34" charset="0"/>
              </a:rPr>
              <a:t>and </a:t>
            </a:r>
            <a:r>
              <a:rPr lang="en-US" sz="2200" spc="-15" dirty="0">
                <a:latin typeface="Arial Narrow" panose="020B0606020202030204" pitchFamily="34" charset="0"/>
              </a:rPr>
              <a:t>reminders are </a:t>
            </a:r>
            <a:r>
              <a:rPr lang="en-US" sz="2200" spc="-5" dirty="0">
                <a:latin typeface="Arial Narrow" panose="020B0606020202030204" pitchFamily="34" charset="0"/>
              </a:rPr>
              <a:t>emailed </a:t>
            </a:r>
            <a:r>
              <a:rPr lang="en-US" sz="2200" spc="-25" dirty="0">
                <a:latin typeface="Arial Narrow" panose="020B0606020202030204" pitchFamily="34" charset="0"/>
              </a:rPr>
              <a:t>to </a:t>
            </a:r>
            <a:r>
              <a:rPr lang="en-US" sz="2200" spc="-15" dirty="0">
                <a:latin typeface="Arial Narrow" panose="020B0606020202030204" pitchFamily="34" charset="0"/>
              </a:rPr>
              <a:t>students </a:t>
            </a:r>
            <a:r>
              <a:rPr lang="en-US" sz="2200" spc="-5" dirty="0">
                <a:latin typeface="Arial Narrow" panose="020B0606020202030204" pitchFamily="34" charset="0"/>
              </a:rPr>
              <a:t>and supervisors </a:t>
            </a:r>
            <a:r>
              <a:rPr lang="en-US" sz="2200" spc="-10" dirty="0">
                <a:latin typeface="Arial Narrow" panose="020B0606020202030204" pitchFamily="34" charset="0"/>
              </a:rPr>
              <a:t>throughout </a:t>
            </a:r>
            <a:r>
              <a:rPr lang="en-US" sz="2200" spc="-5" dirty="0">
                <a:latin typeface="Arial Narrow" panose="020B0606020202030204" pitchFamily="34" charset="0"/>
              </a:rPr>
              <a:t>the</a:t>
            </a:r>
            <a:r>
              <a:rPr lang="en-US" sz="2200" spc="40" dirty="0">
                <a:latin typeface="Arial Narrow" panose="020B0606020202030204" pitchFamily="34" charset="0"/>
              </a:rPr>
              <a:t> </a:t>
            </a:r>
            <a:r>
              <a:rPr lang="en-US" sz="2200" spc="-75" dirty="0">
                <a:latin typeface="Arial Narrow" panose="020B0606020202030204" pitchFamily="34" charset="0"/>
              </a:rPr>
              <a:t>year.</a:t>
            </a:r>
            <a:endParaRPr lang="en-US" sz="2200" dirty="0">
              <a:latin typeface="Arial Narrow" panose="020B0606020202030204" pitchFamily="34" charset="0"/>
            </a:endParaRPr>
          </a:p>
          <a:p>
            <a:pPr marL="288925" indent="-288925" defTabSz="914400"/>
            <a:r>
              <a:rPr lang="en-US" sz="2200" spc="-5" dirty="0">
                <a:latin typeface="Arial Narrow" panose="020B0606020202030204" pitchFamily="34" charset="0"/>
              </a:rPr>
              <a:t>Ask the FWS </a:t>
            </a:r>
            <a:r>
              <a:rPr lang="en-US" sz="2200" spc="-15" dirty="0">
                <a:latin typeface="Arial Narrow" panose="020B0606020202030204" pitchFamily="34" charset="0"/>
              </a:rPr>
              <a:t>Coordinator </a:t>
            </a:r>
            <a:r>
              <a:rPr lang="en-US" sz="2200" spc="-5" dirty="0">
                <a:latin typeface="Arial Narrow" panose="020B0606020202030204" pitchFamily="34" charset="0"/>
              </a:rPr>
              <a:t>if </a:t>
            </a:r>
            <a:r>
              <a:rPr lang="en-US" sz="2200" spc="-10" dirty="0">
                <a:latin typeface="Arial Narrow" panose="020B0606020202030204" pitchFamily="34" charset="0"/>
              </a:rPr>
              <a:t>you </a:t>
            </a:r>
            <a:r>
              <a:rPr lang="en-US" sz="2200" spc="-25" dirty="0">
                <a:latin typeface="Arial Narrow" panose="020B0606020202030204" pitchFamily="34" charset="0"/>
              </a:rPr>
              <a:t>have </a:t>
            </a:r>
            <a:r>
              <a:rPr lang="en-US" sz="2200" spc="-20" dirty="0">
                <a:latin typeface="Arial Narrow" panose="020B0606020202030204" pitchFamily="34" charset="0"/>
              </a:rPr>
              <a:t>any</a:t>
            </a:r>
            <a:r>
              <a:rPr lang="en-US" sz="2200" spc="105" dirty="0">
                <a:latin typeface="Arial Narrow" panose="020B0606020202030204" pitchFamily="34" charset="0"/>
              </a:rPr>
              <a:t> </a:t>
            </a:r>
            <a:r>
              <a:rPr lang="en-US" sz="2200" spc="-10" dirty="0">
                <a:latin typeface="Arial Narrow" panose="020B0606020202030204" pitchFamily="34" charset="0"/>
              </a:rPr>
              <a:t>questions.</a:t>
            </a:r>
            <a:endParaRPr lang="en-US" sz="2200" dirty="0">
              <a:latin typeface="Arial Narrow" panose="020B0606020202030204" pitchFamily="34" charset="0"/>
            </a:endParaRPr>
          </a:p>
        </p:txBody>
      </p:sp>
      <p:pic>
        <p:nvPicPr>
          <p:cNvPr id="7" name="Picture 6">
            <a:extLst>
              <a:ext uri="{FF2B5EF4-FFF2-40B4-BE49-F238E27FC236}">
                <a16:creationId xmlns:a16="http://schemas.microsoft.com/office/drawing/2014/main" id="{C018673A-28BE-CB47-9E3C-ED85A37E2C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4719" y="6172200"/>
            <a:ext cx="2258291" cy="304800"/>
          </a:xfrm>
          <a:prstGeom prst="rect">
            <a:avLst/>
          </a:prstGeom>
          <a:effectLst>
            <a:outerShdw blurRad="50800" dist="38100" dir="2700000" algn="tl" rotWithShape="0">
              <a:prstClr val="black">
                <a:alpha val="40000"/>
              </a:prstClr>
            </a:outerShdw>
          </a:effectLst>
        </p:spPr>
      </p:pic>
      <p:sp>
        <p:nvSpPr>
          <p:cNvPr id="14" name="Rectangle 13">
            <a:extLst>
              <a:ext uri="{FF2B5EF4-FFF2-40B4-BE49-F238E27FC236}">
                <a16:creationId xmlns:a16="http://schemas.microsoft.com/office/drawing/2014/main" id="{10FBB2A1-7326-D241-ACF7-3FA327B83EAF}"/>
              </a:ext>
            </a:extLst>
          </p:cNvPr>
          <p:cNvSpPr/>
          <p:nvPr/>
        </p:nvSpPr>
        <p:spPr>
          <a:xfrm>
            <a:off x="0" y="0"/>
            <a:ext cx="9144000" cy="34707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bject 2">
            <a:extLst>
              <a:ext uri="{FF2B5EF4-FFF2-40B4-BE49-F238E27FC236}">
                <a16:creationId xmlns:a16="http://schemas.microsoft.com/office/drawing/2014/main" id="{31638EF2-78FB-D34E-A034-18864E0B58F6}"/>
              </a:ext>
            </a:extLst>
          </p:cNvPr>
          <p:cNvSpPr txBox="1"/>
          <p:nvPr/>
        </p:nvSpPr>
        <p:spPr>
          <a:xfrm>
            <a:off x="685800" y="76201"/>
            <a:ext cx="7772400" cy="186153"/>
          </a:xfrm>
          <a:prstGeom prst="rect">
            <a:avLst/>
          </a:prstGeom>
          <a:noFill/>
          <a:effectLst/>
        </p:spPr>
        <p:txBody>
          <a:bodyPr vert="horz" wrap="square" lIns="0" tIns="0" rIns="0" bIns="0" rtlCol="0" anchor="ctr" anchorCtr="0">
            <a:noAutofit/>
          </a:bodyPr>
          <a:lstStyle/>
          <a:p>
            <a:pPr marL="6350"/>
            <a:r>
              <a:rPr lang="en-US" sz="1000" b="1" spc="-25" dirty="0">
                <a:solidFill>
                  <a:schemeClr val="bg1"/>
                </a:solidFill>
                <a:latin typeface="+mj-lt"/>
                <a:cs typeface="Aharoni" panose="020B0604020202020204" pitchFamily="2" charset="-79"/>
              </a:rPr>
              <a:t>POLICIES &amp; PROCEDURES</a:t>
            </a:r>
            <a:endParaRPr lang="en-US" sz="1000" dirty="0">
              <a:solidFill>
                <a:schemeClr val="bg1"/>
              </a:solidFill>
              <a:latin typeface="+mj-lt"/>
              <a:cs typeface="Arial Narrow" panose="020B0604020202020204" pitchFamily="34" charset="0"/>
            </a:endParaRPr>
          </a:p>
        </p:txBody>
      </p:sp>
    </p:spTree>
  </p:cSld>
  <p:clrMapOvr>
    <a:masterClrMapping/>
  </p:clrMapOvr>
  <p:transition spd="slow" advClick="0">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42240">
              <a:lnSpc>
                <a:spcPct val="100000"/>
              </a:lnSpc>
            </a:pPr>
            <a:r>
              <a:rPr lang="en-US" spc="-5" dirty="0"/>
              <a:t>FWS </a:t>
            </a:r>
            <a:r>
              <a:rPr lang="en-US" spc="-15" dirty="0"/>
              <a:t>Program</a:t>
            </a:r>
            <a:r>
              <a:rPr lang="en-US" spc="-120" dirty="0"/>
              <a:t> </a:t>
            </a:r>
            <a:r>
              <a:rPr lang="en-US" spc="-10" dirty="0"/>
              <a:t>Policies</a:t>
            </a:r>
          </a:p>
        </p:txBody>
      </p:sp>
      <p:sp>
        <p:nvSpPr>
          <p:cNvPr id="6" name="Content Placeholder 5">
            <a:extLst>
              <a:ext uri="{FF2B5EF4-FFF2-40B4-BE49-F238E27FC236}">
                <a16:creationId xmlns:a16="http://schemas.microsoft.com/office/drawing/2014/main" id="{210D92E2-E244-6B4F-93B9-213B1B26FF66}"/>
              </a:ext>
            </a:extLst>
          </p:cNvPr>
          <p:cNvSpPr>
            <a:spLocks noGrp="1"/>
          </p:cNvSpPr>
          <p:nvPr>
            <p:ph idx="1"/>
          </p:nvPr>
        </p:nvSpPr>
        <p:spPr/>
        <p:txBody>
          <a:bodyPr/>
          <a:lstStyle/>
          <a:p>
            <a:pPr marL="9525" lvl="0" indent="-9525">
              <a:buNone/>
            </a:pPr>
            <a:r>
              <a:rPr lang="en-US" b="1" dirty="0">
                <a:solidFill>
                  <a:schemeClr val="accent1"/>
                </a:solidFill>
                <a:latin typeface="Arial Narrow" panose="020B0606020202030204" pitchFamily="34" charset="0"/>
              </a:rPr>
              <a:t>BEFORE STUDENTS CAN START WORKING EACH SEMESTER </a:t>
            </a:r>
            <a:br>
              <a:rPr lang="en-US" b="1" dirty="0">
                <a:solidFill>
                  <a:schemeClr val="accent1"/>
                </a:solidFill>
                <a:latin typeface="Arial Narrow" panose="020B0606020202030204" pitchFamily="34" charset="0"/>
              </a:rPr>
            </a:br>
            <a:r>
              <a:rPr lang="en-US" b="1" dirty="0">
                <a:solidFill>
                  <a:schemeClr val="accent1"/>
                </a:solidFill>
                <a:latin typeface="Arial Narrow" panose="020B0606020202030204" pitchFamily="34" charset="0"/>
              </a:rPr>
              <a:t>THEY MUST:</a:t>
            </a:r>
          </a:p>
          <a:p>
            <a:pPr>
              <a:lnSpc>
                <a:spcPct val="100000"/>
              </a:lnSpc>
            </a:pPr>
            <a:r>
              <a:rPr lang="en-US" sz="1800" dirty="0">
                <a:latin typeface="Arial Narrow" panose="020B0606020202030204" pitchFamily="34" charset="0"/>
              </a:rPr>
              <a:t>Be enrolled in at least 6 credits for the current semester ( if they are working in the summer, they must be enrolled for at least 6 credits in the fall).</a:t>
            </a:r>
          </a:p>
          <a:p>
            <a:pPr>
              <a:lnSpc>
                <a:spcPct val="100000"/>
              </a:lnSpc>
            </a:pPr>
            <a:r>
              <a:rPr lang="en-US" sz="1800" dirty="0">
                <a:latin typeface="Arial Narrow" panose="020B0606020202030204" pitchFamily="34" charset="0"/>
              </a:rPr>
              <a:t>Wait until the first day students are allowed to work.</a:t>
            </a:r>
          </a:p>
          <a:p>
            <a:pPr>
              <a:lnSpc>
                <a:spcPct val="100000"/>
              </a:lnSpc>
            </a:pPr>
            <a:r>
              <a:rPr lang="en-US" sz="1800" dirty="0">
                <a:latin typeface="Arial Narrow" panose="020B0606020202030204" pitchFamily="34" charset="0"/>
              </a:rPr>
              <a:t>The FWS supervisor must have received an approved copy of the FWS Contract for the applicable semester(s).</a:t>
            </a:r>
          </a:p>
          <a:p>
            <a:pPr>
              <a:lnSpc>
                <a:spcPct val="100000"/>
              </a:lnSpc>
            </a:pPr>
            <a:r>
              <a:rPr lang="en-US" sz="1800" dirty="0">
                <a:latin typeface="Arial Narrow" panose="020B0606020202030204" pitchFamily="34" charset="0"/>
              </a:rPr>
              <a:t>Students can work over winter break if they are enrolled in at least 6 credits for the spring semester.</a:t>
            </a:r>
          </a:p>
          <a:p>
            <a:pPr>
              <a:lnSpc>
                <a:spcPct val="100000"/>
              </a:lnSpc>
            </a:pPr>
            <a:r>
              <a:rPr lang="en-US" sz="1800" dirty="0">
                <a:latin typeface="Arial Narrow" panose="020B0606020202030204" pitchFamily="34" charset="0"/>
              </a:rPr>
              <a:t>They </a:t>
            </a:r>
            <a:r>
              <a:rPr lang="en-US" sz="1800" b="1" u="heavy" dirty="0">
                <a:latin typeface="Arial Narrow" panose="020B0606020202030204" pitchFamily="34" charset="0"/>
              </a:rPr>
              <a:t>CANNOT</a:t>
            </a:r>
            <a:r>
              <a:rPr lang="en-US" sz="1800" b="1" dirty="0">
                <a:latin typeface="Arial Narrow" panose="020B0606020202030204" pitchFamily="34" charset="0"/>
              </a:rPr>
              <a:t> </a:t>
            </a:r>
            <a:r>
              <a:rPr lang="en-US" sz="1800" dirty="0">
                <a:latin typeface="Arial Narrow" panose="020B0606020202030204" pitchFamily="34" charset="0"/>
              </a:rPr>
              <a:t>work over winter break if they are graduating at the end of the fall semester.</a:t>
            </a:r>
          </a:p>
        </p:txBody>
      </p:sp>
      <p:pic>
        <p:nvPicPr>
          <p:cNvPr id="7" name="Picture 6">
            <a:extLst>
              <a:ext uri="{FF2B5EF4-FFF2-40B4-BE49-F238E27FC236}">
                <a16:creationId xmlns:a16="http://schemas.microsoft.com/office/drawing/2014/main" id="{5ED7F8CF-9850-8546-9146-F638C5BE45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4719" y="6172200"/>
            <a:ext cx="2258291" cy="304800"/>
          </a:xfrm>
          <a:prstGeom prst="rect">
            <a:avLst/>
          </a:prstGeom>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F3410911-AEE4-5B4C-9DE2-6E42B659E79A}"/>
              </a:ext>
            </a:extLst>
          </p:cNvPr>
          <p:cNvSpPr/>
          <p:nvPr/>
        </p:nvSpPr>
        <p:spPr>
          <a:xfrm>
            <a:off x="0" y="0"/>
            <a:ext cx="9144000" cy="34707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2">
            <a:extLst>
              <a:ext uri="{FF2B5EF4-FFF2-40B4-BE49-F238E27FC236}">
                <a16:creationId xmlns:a16="http://schemas.microsoft.com/office/drawing/2014/main" id="{BBE32CC0-05C5-3C40-A148-F6E1EA80A1B7}"/>
              </a:ext>
            </a:extLst>
          </p:cNvPr>
          <p:cNvSpPr txBox="1"/>
          <p:nvPr/>
        </p:nvSpPr>
        <p:spPr>
          <a:xfrm>
            <a:off x="685800" y="76201"/>
            <a:ext cx="7772400" cy="186153"/>
          </a:xfrm>
          <a:prstGeom prst="rect">
            <a:avLst/>
          </a:prstGeom>
          <a:noFill/>
          <a:effectLst/>
        </p:spPr>
        <p:txBody>
          <a:bodyPr vert="horz" wrap="square" lIns="0" tIns="0" rIns="0" bIns="0" rtlCol="0" anchor="ctr" anchorCtr="0">
            <a:noAutofit/>
          </a:bodyPr>
          <a:lstStyle/>
          <a:p>
            <a:pPr marL="6350"/>
            <a:r>
              <a:rPr lang="en-US" sz="1000" b="1" spc="-25" dirty="0">
                <a:solidFill>
                  <a:schemeClr val="bg1"/>
                </a:solidFill>
                <a:latin typeface="+mj-lt"/>
                <a:cs typeface="Aharoni" panose="020B0604020202020204" pitchFamily="2" charset="-79"/>
              </a:rPr>
              <a:t>POLICIES &amp; PROCEDURES</a:t>
            </a:r>
            <a:endParaRPr lang="en-US" sz="1000" dirty="0">
              <a:solidFill>
                <a:schemeClr val="bg1"/>
              </a:solidFill>
              <a:latin typeface="+mj-lt"/>
              <a:cs typeface="Arial Narrow" panose="020B0604020202020204" pitchFamily="34" charset="0"/>
            </a:endParaRPr>
          </a:p>
        </p:txBody>
      </p:sp>
    </p:spTree>
  </p:cSld>
  <p:clrMapOvr>
    <a:masterClrMapping/>
  </p:clrMapOvr>
  <p:transition spd="slow" advClick="0">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42240">
              <a:lnSpc>
                <a:spcPct val="100000"/>
              </a:lnSpc>
            </a:pPr>
            <a:r>
              <a:rPr lang="en-US" spc="-5" dirty="0"/>
              <a:t>FWS </a:t>
            </a:r>
            <a:r>
              <a:rPr lang="en-US" spc="-15" dirty="0"/>
              <a:t>Program</a:t>
            </a:r>
            <a:r>
              <a:rPr lang="en-US" spc="-120" dirty="0"/>
              <a:t> </a:t>
            </a:r>
            <a:r>
              <a:rPr lang="en-US" spc="-10" dirty="0"/>
              <a:t>Policies</a:t>
            </a:r>
          </a:p>
        </p:txBody>
      </p:sp>
      <p:sp>
        <p:nvSpPr>
          <p:cNvPr id="6" name="Content Placeholder 5">
            <a:extLst>
              <a:ext uri="{FF2B5EF4-FFF2-40B4-BE49-F238E27FC236}">
                <a16:creationId xmlns:a16="http://schemas.microsoft.com/office/drawing/2014/main" id="{210D92E2-E244-6B4F-93B9-213B1B26FF66}"/>
              </a:ext>
            </a:extLst>
          </p:cNvPr>
          <p:cNvSpPr>
            <a:spLocks noGrp="1"/>
          </p:cNvSpPr>
          <p:nvPr>
            <p:ph idx="1"/>
          </p:nvPr>
        </p:nvSpPr>
        <p:spPr/>
        <p:txBody>
          <a:bodyPr/>
          <a:lstStyle/>
          <a:p>
            <a:pPr marL="0" indent="0" defTabSz="914400">
              <a:lnSpc>
                <a:spcPct val="100000"/>
              </a:lnSpc>
              <a:buNone/>
            </a:pPr>
            <a:r>
              <a:rPr lang="en-US" b="1" spc="-10" dirty="0">
                <a:solidFill>
                  <a:schemeClr val="accent1"/>
                </a:solidFill>
                <a:latin typeface="Arial Narrow" panose="020B0606020202030204" pitchFamily="34" charset="0"/>
              </a:rPr>
              <a:t>STUDENTS MUST </a:t>
            </a:r>
            <a:r>
              <a:rPr lang="en-US" b="1" spc="-15" dirty="0">
                <a:solidFill>
                  <a:schemeClr val="accent1"/>
                </a:solidFill>
                <a:latin typeface="Arial Narrow" panose="020B0606020202030204" pitchFamily="34" charset="0"/>
              </a:rPr>
              <a:t>STOP </a:t>
            </a:r>
            <a:r>
              <a:rPr lang="en-US" b="1" spc="-5" dirty="0">
                <a:solidFill>
                  <a:schemeClr val="accent1"/>
                </a:solidFill>
                <a:latin typeface="Arial Narrow" panose="020B0606020202030204" pitchFamily="34" charset="0"/>
              </a:rPr>
              <a:t>WORKING IF </a:t>
            </a:r>
            <a:r>
              <a:rPr lang="en-US" b="1" spc="-20" dirty="0">
                <a:solidFill>
                  <a:schemeClr val="accent1"/>
                </a:solidFill>
                <a:latin typeface="Arial Narrow" panose="020B0606020202030204" pitchFamily="34" charset="0"/>
              </a:rPr>
              <a:t>ANY </a:t>
            </a:r>
            <a:r>
              <a:rPr lang="en-US" b="1" dirty="0">
                <a:solidFill>
                  <a:schemeClr val="accent1"/>
                </a:solidFill>
                <a:latin typeface="Arial Narrow" panose="020B0606020202030204" pitchFamily="34" charset="0"/>
              </a:rPr>
              <a:t>OF </a:t>
            </a:r>
            <a:r>
              <a:rPr lang="en-US" b="1" spc="-5" dirty="0">
                <a:solidFill>
                  <a:schemeClr val="accent1"/>
                </a:solidFill>
                <a:latin typeface="Arial Narrow" panose="020B0606020202030204" pitchFamily="34" charset="0"/>
              </a:rPr>
              <a:t>THE </a:t>
            </a:r>
            <a:r>
              <a:rPr lang="en-US" b="1" spc="-10" dirty="0">
                <a:solidFill>
                  <a:schemeClr val="accent1"/>
                </a:solidFill>
                <a:latin typeface="Arial Narrow" panose="020B0606020202030204" pitchFamily="34" charset="0"/>
              </a:rPr>
              <a:t>FOLLOWING</a:t>
            </a:r>
            <a:r>
              <a:rPr lang="en-US" b="1" spc="70" dirty="0">
                <a:solidFill>
                  <a:schemeClr val="accent1"/>
                </a:solidFill>
                <a:latin typeface="Arial Narrow" panose="020B0606020202030204" pitchFamily="34" charset="0"/>
              </a:rPr>
              <a:t> </a:t>
            </a:r>
            <a:r>
              <a:rPr lang="en-US" b="1" spc="-5" dirty="0">
                <a:solidFill>
                  <a:schemeClr val="accent1"/>
                </a:solidFill>
                <a:latin typeface="Arial Narrow" panose="020B0606020202030204" pitchFamily="34" charset="0"/>
              </a:rPr>
              <a:t>OCCUR:</a:t>
            </a:r>
            <a:endParaRPr lang="en-US" dirty="0">
              <a:solidFill>
                <a:schemeClr val="accent1"/>
              </a:solidFill>
              <a:latin typeface="Arial Narrow" panose="020B0606020202030204" pitchFamily="34" charset="0"/>
            </a:endParaRPr>
          </a:p>
          <a:p>
            <a:pPr marL="231775" indent="-231775" defTabSz="914400">
              <a:lnSpc>
                <a:spcPct val="100000"/>
              </a:lnSpc>
              <a:spcBef>
                <a:spcPts val="1910"/>
              </a:spcBef>
            </a:pPr>
            <a:r>
              <a:rPr lang="en-US" sz="1800" spc="-5" dirty="0">
                <a:latin typeface="Arial Narrow" panose="020B0606020202030204" pitchFamily="34" charset="0"/>
              </a:rPr>
              <a:t>Their </a:t>
            </a:r>
            <a:r>
              <a:rPr lang="en-US" sz="1800" spc="-10" dirty="0">
                <a:latin typeface="Arial Narrow" panose="020B0606020202030204" pitchFamily="34" charset="0"/>
              </a:rPr>
              <a:t>enrollment </a:t>
            </a:r>
            <a:r>
              <a:rPr lang="en-US" sz="1800" spc="-15" dirty="0">
                <a:latin typeface="Arial Narrow" panose="020B0606020202030204" pitchFamily="34" charset="0"/>
              </a:rPr>
              <a:t>drops </a:t>
            </a:r>
            <a:r>
              <a:rPr lang="en-US" sz="1800" spc="-5" dirty="0">
                <a:latin typeface="Arial Narrow" panose="020B0606020202030204" pitchFamily="34" charset="0"/>
              </a:rPr>
              <a:t>below </a:t>
            </a:r>
            <a:r>
              <a:rPr lang="en-US" sz="1800" dirty="0">
                <a:latin typeface="Arial Narrow" panose="020B0606020202030204" pitchFamily="34" charset="0"/>
              </a:rPr>
              <a:t>6</a:t>
            </a:r>
            <a:r>
              <a:rPr lang="en-US" sz="1800" spc="-35" dirty="0">
                <a:latin typeface="Arial Narrow" panose="020B0606020202030204" pitchFamily="34" charset="0"/>
              </a:rPr>
              <a:t> </a:t>
            </a:r>
            <a:r>
              <a:rPr lang="en-US" sz="1800" spc="-5" dirty="0">
                <a:latin typeface="Arial Narrow" panose="020B0606020202030204" pitchFamily="34" charset="0"/>
              </a:rPr>
              <a:t>credits.</a:t>
            </a:r>
            <a:endParaRPr lang="en-US" sz="1800" dirty="0">
              <a:latin typeface="Arial Narrow" panose="020B0606020202030204" pitchFamily="34" charset="0"/>
            </a:endParaRPr>
          </a:p>
          <a:p>
            <a:pPr marL="231775" indent="-231775" defTabSz="914400">
              <a:lnSpc>
                <a:spcPct val="100000"/>
              </a:lnSpc>
            </a:pPr>
            <a:r>
              <a:rPr lang="en-US" sz="1800" spc="-5" dirty="0">
                <a:latin typeface="Arial Narrow" panose="020B0606020202030204" pitchFamily="34" charset="0"/>
              </a:rPr>
              <a:t>They </a:t>
            </a:r>
            <a:r>
              <a:rPr lang="en-US" sz="1800" spc="-15" dirty="0">
                <a:latin typeface="Arial Narrow" panose="020B0606020202030204" pitchFamily="34" charset="0"/>
              </a:rPr>
              <a:t>fail to </a:t>
            </a:r>
            <a:r>
              <a:rPr lang="en-US" sz="1800" spc="-5" dirty="0">
                <a:latin typeface="Arial Narrow" panose="020B0606020202030204" pitchFamily="34" charset="0"/>
              </a:rPr>
              <a:t>meet </a:t>
            </a:r>
            <a:r>
              <a:rPr lang="en-US" sz="1800" dirty="0">
                <a:latin typeface="Arial Narrow" panose="020B0606020202030204" pitchFamily="34" charset="0"/>
              </a:rPr>
              <a:t>the </a:t>
            </a:r>
            <a:r>
              <a:rPr lang="en-US" sz="1800" spc="-5" dirty="0">
                <a:latin typeface="Arial Narrow" panose="020B0606020202030204" pitchFamily="34" charset="0"/>
              </a:rPr>
              <a:t>SAP</a:t>
            </a:r>
            <a:r>
              <a:rPr lang="en-US" sz="1800" spc="-90" dirty="0">
                <a:latin typeface="Arial Narrow" panose="020B0606020202030204" pitchFamily="34" charset="0"/>
              </a:rPr>
              <a:t> </a:t>
            </a:r>
            <a:r>
              <a:rPr lang="en-US" sz="1800" spc="-10" dirty="0">
                <a:latin typeface="Arial Narrow" panose="020B0606020202030204" pitchFamily="34" charset="0"/>
              </a:rPr>
              <a:t>requirements.</a:t>
            </a:r>
            <a:endParaRPr lang="en-US" sz="1800" dirty="0">
              <a:latin typeface="Arial Narrow" panose="020B0606020202030204" pitchFamily="34" charset="0"/>
            </a:endParaRPr>
          </a:p>
          <a:p>
            <a:pPr marL="231775" marR="182880" indent="-231775" defTabSz="914400">
              <a:lnSpc>
                <a:spcPct val="100000"/>
              </a:lnSpc>
            </a:pPr>
            <a:r>
              <a:rPr lang="en-US" sz="1800" spc="-5" dirty="0">
                <a:latin typeface="Arial Narrow" panose="020B0606020202030204" pitchFamily="34" charset="0"/>
              </a:rPr>
              <a:t>They </a:t>
            </a:r>
            <a:r>
              <a:rPr lang="en-US" sz="1800" spc="-10" dirty="0">
                <a:latin typeface="Arial Narrow" panose="020B0606020202030204" pitchFamily="34" charset="0"/>
              </a:rPr>
              <a:t>are </a:t>
            </a:r>
            <a:r>
              <a:rPr lang="en-US" sz="1800" spc="-5" dirty="0">
                <a:latin typeface="Arial Narrow" panose="020B0606020202030204" pitchFamily="34" charset="0"/>
              </a:rPr>
              <a:t>notified </a:t>
            </a:r>
            <a:r>
              <a:rPr lang="en-US" sz="1800" spc="-10" dirty="0">
                <a:latin typeface="Arial Narrow" panose="020B0606020202030204" pitchFamily="34" charset="0"/>
              </a:rPr>
              <a:t>by </a:t>
            </a:r>
            <a:r>
              <a:rPr lang="en-US" sz="1800" dirty="0">
                <a:latin typeface="Arial Narrow" panose="020B0606020202030204" pitchFamily="34" charset="0"/>
              </a:rPr>
              <a:t>Financial Aid Services </a:t>
            </a:r>
            <a:r>
              <a:rPr lang="en-US" sz="1800" spc="-5" dirty="0">
                <a:latin typeface="Arial Narrow" panose="020B0606020202030204" pitchFamily="34" charset="0"/>
              </a:rPr>
              <a:t>and </a:t>
            </a:r>
            <a:r>
              <a:rPr lang="en-US" sz="1800" dirty="0">
                <a:latin typeface="Arial Narrow" panose="020B0606020202030204" pitchFamily="34" charset="0"/>
              </a:rPr>
              <a:t>their </a:t>
            </a:r>
            <a:r>
              <a:rPr lang="en-US" sz="1800" spc="-5" dirty="0">
                <a:latin typeface="Arial Narrow" panose="020B0606020202030204" pitchFamily="34" charset="0"/>
              </a:rPr>
              <a:t>FWS </a:t>
            </a:r>
            <a:r>
              <a:rPr lang="en-US" sz="1800" dirty="0">
                <a:latin typeface="Arial Narrow" panose="020B0606020202030204" pitchFamily="34" charset="0"/>
              </a:rPr>
              <a:t>supervisor </a:t>
            </a:r>
            <a:r>
              <a:rPr lang="en-US" sz="1800" spc="-10" dirty="0">
                <a:latin typeface="Arial Narrow" panose="020B0606020202030204" pitchFamily="34" charset="0"/>
              </a:rPr>
              <a:t>that </a:t>
            </a:r>
            <a:r>
              <a:rPr lang="en-US" sz="1800" spc="-5" dirty="0">
                <a:latin typeface="Arial Narrow" panose="020B0606020202030204" pitchFamily="34" charset="0"/>
              </a:rPr>
              <a:t>they </a:t>
            </a:r>
            <a:r>
              <a:rPr lang="en-US" sz="1800" spc="-10" dirty="0">
                <a:latin typeface="Arial Narrow" panose="020B0606020202030204" pitchFamily="34" charset="0"/>
              </a:rPr>
              <a:t>must </a:t>
            </a:r>
            <a:r>
              <a:rPr lang="en-US" sz="1800" spc="-15" dirty="0">
                <a:latin typeface="Arial Narrow" panose="020B0606020202030204" pitchFamily="34" charset="0"/>
              </a:rPr>
              <a:t>stop</a:t>
            </a:r>
            <a:r>
              <a:rPr lang="en-US" sz="1800" spc="-85" dirty="0">
                <a:latin typeface="Arial Narrow" panose="020B0606020202030204" pitchFamily="34" charset="0"/>
              </a:rPr>
              <a:t> </a:t>
            </a:r>
            <a:r>
              <a:rPr lang="en-US" sz="1800" spc="-5" dirty="0">
                <a:latin typeface="Arial Narrow" panose="020B0606020202030204" pitchFamily="34" charset="0"/>
              </a:rPr>
              <a:t>working.</a:t>
            </a:r>
            <a:endParaRPr lang="en-US" sz="1800" dirty="0">
              <a:latin typeface="Arial Narrow" panose="020B0606020202030204" pitchFamily="34" charset="0"/>
            </a:endParaRPr>
          </a:p>
          <a:p>
            <a:pPr marL="231775" marR="5080" indent="-231775" defTabSz="914400">
              <a:lnSpc>
                <a:spcPct val="100000"/>
              </a:lnSpc>
            </a:pPr>
            <a:r>
              <a:rPr lang="en-US" sz="1800" spc="-5" dirty="0">
                <a:latin typeface="Arial Narrow" panose="020B0606020202030204" pitchFamily="34" charset="0"/>
              </a:rPr>
              <a:t>They </a:t>
            </a:r>
            <a:r>
              <a:rPr lang="en-US" sz="1800" spc="-20" dirty="0">
                <a:latin typeface="Arial Narrow" panose="020B0606020202030204" pitchFamily="34" charset="0"/>
              </a:rPr>
              <a:t>have </a:t>
            </a:r>
            <a:r>
              <a:rPr lang="en-US" sz="1800" spc="-10" dirty="0">
                <a:latin typeface="Arial Narrow" panose="020B0606020202030204" pitchFamily="34" charset="0"/>
              </a:rPr>
              <a:t>received </a:t>
            </a:r>
            <a:r>
              <a:rPr lang="en-US" sz="1800" spc="-5" dirty="0">
                <a:latin typeface="Arial Narrow" panose="020B0606020202030204" pitchFamily="34" charset="0"/>
              </a:rPr>
              <a:t>outside financial </a:t>
            </a:r>
            <a:r>
              <a:rPr lang="en-US" sz="1800" dirty="0">
                <a:latin typeface="Arial Narrow" panose="020B0606020202030204" pitchFamily="34" charset="0"/>
              </a:rPr>
              <a:t>aid or</a:t>
            </a:r>
            <a:r>
              <a:rPr lang="en-US" sz="1800" spc="-5" dirty="0">
                <a:latin typeface="Arial Narrow" panose="020B0606020202030204" pitchFamily="34" charset="0"/>
              </a:rPr>
              <a:t> </a:t>
            </a:r>
            <a:r>
              <a:rPr lang="en-US" sz="1800" spc="-20" dirty="0">
                <a:latin typeface="Arial Narrow" panose="020B0606020202030204" pitchFamily="34" charset="0"/>
              </a:rPr>
              <a:t>have </a:t>
            </a:r>
            <a:r>
              <a:rPr lang="en-US" sz="1800" spc="-25" dirty="0">
                <a:latin typeface="Arial Narrow" panose="020B0606020202030204" pitchFamily="34" charset="0"/>
              </a:rPr>
              <a:t>taken </a:t>
            </a:r>
            <a:r>
              <a:rPr lang="en-US" sz="1800" dirty="0">
                <a:latin typeface="Arial Narrow" panose="020B0606020202030204" pitchFamily="34" charset="0"/>
              </a:rPr>
              <a:t>a loan </a:t>
            </a:r>
            <a:r>
              <a:rPr lang="en-US" sz="1800" spc="-10" dirty="0">
                <a:latin typeface="Arial Narrow" panose="020B0606020202030204" pitchFamily="34" charset="0"/>
              </a:rPr>
              <a:t>that </a:t>
            </a:r>
            <a:r>
              <a:rPr lang="en-US" sz="1800" spc="-5" dirty="0">
                <a:latin typeface="Arial Narrow" panose="020B0606020202030204" pitchFamily="34" charset="0"/>
              </a:rPr>
              <a:t>has caused them </a:t>
            </a:r>
            <a:r>
              <a:rPr lang="en-US" sz="1800" spc="-15" dirty="0">
                <a:latin typeface="Arial Narrow" panose="020B0606020202030204" pitchFamily="34" charset="0"/>
              </a:rPr>
              <a:t>to </a:t>
            </a:r>
            <a:r>
              <a:rPr lang="en-US" sz="1800" spc="-5" dirty="0">
                <a:latin typeface="Arial Narrow" panose="020B0606020202030204" pitchFamily="34" charset="0"/>
              </a:rPr>
              <a:t>be</a:t>
            </a:r>
            <a:r>
              <a:rPr lang="en-US" sz="1800" spc="-35" dirty="0">
                <a:latin typeface="Arial Narrow" panose="020B0606020202030204" pitchFamily="34" charset="0"/>
              </a:rPr>
              <a:t> </a:t>
            </a:r>
            <a:r>
              <a:rPr lang="en-US" sz="1800" spc="-10" dirty="0">
                <a:latin typeface="Arial Narrow" panose="020B0606020202030204" pitchFamily="34" charset="0"/>
              </a:rPr>
              <a:t>over-packaged.</a:t>
            </a:r>
            <a:endParaRPr lang="en-US" sz="1800" dirty="0">
              <a:latin typeface="Arial Narrow" panose="020B0606020202030204" pitchFamily="34" charset="0"/>
            </a:endParaRPr>
          </a:p>
        </p:txBody>
      </p:sp>
      <p:pic>
        <p:nvPicPr>
          <p:cNvPr id="4" name="Picture 3">
            <a:extLst>
              <a:ext uri="{FF2B5EF4-FFF2-40B4-BE49-F238E27FC236}">
                <a16:creationId xmlns:a16="http://schemas.microsoft.com/office/drawing/2014/main" id="{4194F180-DAFF-B341-ACCC-E7B95DBEF9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4719" y="6172200"/>
            <a:ext cx="2258291" cy="304800"/>
          </a:xfrm>
          <a:prstGeom prst="rect">
            <a:avLst/>
          </a:prstGeom>
          <a:effectLst>
            <a:outerShdw blurRad="50800" dist="38100" dir="2700000" algn="tl" rotWithShape="0">
              <a:prstClr val="black">
                <a:alpha val="40000"/>
              </a:prstClr>
            </a:outerShdw>
          </a:effectLst>
        </p:spPr>
      </p:pic>
      <p:sp>
        <p:nvSpPr>
          <p:cNvPr id="5" name="Rectangle 4">
            <a:extLst>
              <a:ext uri="{FF2B5EF4-FFF2-40B4-BE49-F238E27FC236}">
                <a16:creationId xmlns:a16="http://schemas.microsoft.com/office/drawing/2014/main" id="{A79B0C10-7961-5C44-B75F-B16341368ABD}"/>
              </a:ext>
            </a:extLst>
          </p:cNvPr>
          <p:cNvSpPr/>
          <p:nvPr/>
        </p:nvSpPr>
        <p:spPr>
          <a:xfrm>
            <a:off x="0" y="0"/>
            <a:ext cx="9144000" cy="34707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bject 2">
            <a:extLst>
              <a:ext uri="{FF2B5EF4-FFF2-40B4-BE49-F238E27FC236}">
                <a16:creationId xmlns:a16="http://schemas.microsoft.com/office/drawing/2014/main" id="{7F01791C-CFE2-914D-98BD-5C3C9FB5AA98}"/>
              </a:ext>
            </a:extLst>
          </p:cNvPr>
          <p:cNvSpPr txBox="1"/>
          <p:nvPr/>
        </p:nvSpPr>
        <p:spPr>
          <a:xfrm>
            <a:off x="685800" y="76201"/>
            <a:ext cx="7772400" cy="186153"/>
          </a:xfrm>
          <a:prstGeom prst="rect">
            <a:avLst/>
          </a:prstGeom>
          <a:noFill/>
          <a:effectLst/>
        </p:spPr>
        <p:txBody>
          <a:bodyPr vert="horz" wrap="square" lIns="0" tIns="0" rIns="0" bIns="0" rtlCol="0" anchor="ctr" anchorCtr="0">
            <a:noAutofit/>
          </a:bodyPr>
          <a:lstStyle/>
          <a:p>
            <a:pPr marL="6350"/>
            <a:r>
              <a:rPr lang="en-US" sz="1000" b="1" spc="-25" dirty="0">
                <a:solidFill>
                  <a:schemeClr val="bg1"/>
                </a:solidFill>
                <a:latin typeface="+mj-lt"/>
                <a:cs typeface="Aharoni" panose="020B0604020202020204" pitchFamily="2" charset="-79"/>
              </a:rPr>
              <a:t>POLICIES &amp; PROCEDURES</a:t>
            </a:r>
            <a:endParaRPr lang="en-US" sz="1000" dirty="0">
              <a:solidFill>
                <a:schemeClr val="bg1"/>
              </a:solidFill>
              <a:latin typeface="+mj-lt"/>
              <a:cs typeface="Arial Narrow" panose="020B0604020202020204" pitchFamily="34" charset="0"/>
            </a:endParaRPr>
          </a:p>
        </p:txBody>
      </p:sp>
    </p:spTree>
    <p:extLst>
      <p:ext uri="{BB962C8B-B14F-4D97-AF65-F5344CB8AC3E}">
        <p14:creationId xmlns:p14="http://schemas.microsoft.com/office/powerpoint/2010/main" val="3587416998"/>
      </p:ext>
    </p:extLst>
  </p:cSld>
  <p:clrMapOvr>
    <a:masterClrMapping/>
  </p:clrMapOvr>
  <p:transition spd="slow" advClick="0">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id="{8AB50B4B-73F2-8A4E-BBF5-503C464DD62F}"/>
              </a:ext>
            </a:extLst>
          </p:cNvPr>
          <p:cNvSpPr txBox="1">
            <a:spLocks noGrp="1"/>
          </p:cNvSpPr>
          <p:nvPr>
            <p:ph type="title"/>
          </p:nvPr>
        </p:nvSpPr>
        <p:spPr>
          <a:prstGeom prst="rect">
            <a:avLst/>
          </a:prstGeom>
        </p:spPr>
        <p:txBody>
          <a:bodyPr vert="horz" wrap="square" lIns="0" tIns="0" rIns="0" bIns="0" rtlCol="0">
            <a:spAutoFit/>
          </a:bodyPr>
          <a:lstStyle/>
          <a:p>
            <a:pPr marL="142240">
              <a:lnSpc>
                <a:spcPct val="100000"/>
              </a:lnSpc>
            </a:pPr>
            <a:r>
              <a:rPr lang="en-US" spc="-5" dirty="0"/>
              <a:t>FWS </a:t>
            </a:r>
            <a:r>
              <a:rPr lang="en-US" spc="-15" dirty="0"/>
              <a:t>Program</a:t>
            </a:r>
            <a:r>
              <a:rPr lang="en-US" spc="-120" dirty="0"/>
              <a:t> </a:t>
            </a:r>
            <a:r>
              <a:rPr lang="en-US" spc="-10" dirty="0"/>
              <a:t>Policies</a:t>
            </a:r>
          </a:p>
        </p:txBody>
      </p:sp>
      <p:sp>
        <p:nvSpPr>
          <p:cNvPr id="4" name="Content Placeholder 3">
            <a:extLst>
              <a:ext uri="{FF2B5EF4-FFF2-40B4-BE49-F238E27FC236}">
                <a16:creationId xmlns:a16="http://schemas.microsoft.com/office/drawing/2014/main" id="{1486AF85-2478-0745-A590-A65834472C0E}"/>
              </a:ext>
            </a:extLst>
          </p:cNvPr>
          <p:cNvSpPr>
            <a:spLocks noGrp="1"/>
          </p:cNvSpPr>
          <p:nvPr>
            <p:ph idx="1"/>
          </p:nvPr>
        </p:nvSpPr>
        <p:spPr/>
        <p:txBody>
          <a:bodyPr/>
          <a:lstStyle/>
          <a:p>
            <a:pPr marL="0" marR="293370" indent="0" defTabSz="914400">
              <a:lnSpc>
                <a:spcPct val="110000"/>
              </a:lnSpc>
              <a:buNone/>
              <a:tabLst>
                <a:tab pos="431800" algn="l"/>
              </a:tabLst>
            </a:pPr>
            <a:r>
              <a:rPr lang="en-US" b="1" spc="-10" dirty="0">
                <a:solidFill>
                  <a:schemeClr val="accent1"/>
                </a:solidFill>
                <a:latin typeface="Arial Narrow" panose="020B0606020202030204" pitchFamily="34" charset="0"/>
              </a:rPr>
              <a:t>STUDENTS </a:t>
            </a:r>
            <a:r>
              <a:rPr lang="en-US" b="1" spc="-5" dirty="0">
                <a:solidFill>
                  <a:schemeClr val="accent1"/>
                </a:solidFill>
                <a:latin typeface="Arial Narrow" panose="020B0606020202030204" pitchFamily="34" charset="0"/>
              </a:rPr>
              <a:t>MUST </a:t>
            </a:r>
            <a:r>
              <a:rPr lang="en-US" b="1" spc="-15" dirty="0">
                <a:solidFill>
                  <a:schemeClr val="accent1"/>
                </a:solidFill>
                <a:latin typeface="Arial Narrow" panose="020B0606020202030204" pitchFamily="34" charset="0"/>
              </a:rPr>
              <a:t>STOP </a:t>
            </a:r>
            <a:r>
              <a:rPr lang="en-US" b="1" spc="-5" dirty="0">
                <a:solidFill>
                  <a:schemeClr val="accent1"/>
                </a:solidFill>
                <a:latin typeface="Arial Narrow" panose="020B0606020202030204" pitchFamily="34" charset="0"/>
              </a:rPr>
              <a:t>WORKING IF </a:t>
            </a:r>
            <a:r>
              <a:rPr lang="en-US" b="1" spc="-10" dirty="0">
                <a:solidFill>
                  <a:schemeClr val="accent1"/>
                </a:solidFill>
                <a:latin typeface="Arial Narrow" panose="020B0606020202030204" pitchFamily="34" charset="0"/>
              </a:rPr>
              <a:t>THEY </a:t>
            </a:r>
            <a:r>
              <a:rPr lang="en-US" b="1" spc="-20" dirty="0">
                <a:solidFill>
                  <a:schemeClr val="accent1"/>
                </a:solidFill>
                <a:latin typeface="Arial Narrow" panose="020B0606020202030204" pitchFamily="34" charset="0"/>
              </a:rPr>
              <a:t>HAVE </a:t>
            </a:r>
            <a:r>
              <a:rPr lang="en-US" b="1" spc="-5" dirty="0">
                <a:solidFill>
                  <a:schemeClr val="accent1"/>
                </a:solidFill>
                <a:latin typeface="Arial Narrow" panose="020B0606020202030204" pitchFamily="34" charset="0"/>
              </a:rPr>
              <a:t>USED ALL</a:t>
            </a:r>
            <a:r>
              <a:rPr lang="en-US" b="1" spc="90" dirty="0">
                <a:solidFill>
                  <a:schemeClr val="accent1"/>
                </a:solidFill>
                <a:latin typeface="Arial Narrow" panose="020B0606020202030204" pitchFamily="34" charset="0"/>
              </a:rPr>
              <a:t> </a:t>
            </a:r>
            <a:r>
              <a:rPr lang="en-US" b="1" dirty="0">
                <a:solidFill>
                  <a:schemeClr val="accent1"/>
                </a:solidFill>
                <a:latin typeface="Arial Narrow" panose="020B0606020202030204" pitchFamily="34" charset="0"/>
              </a:rPr>
              <a:t>OF </a:t>
            </a:r>
            <a:r>
              <a:rPr lang="en-US" b="1" spc="-5" dirty="0">
                <a:solidFill>
                  <a:schemeClr val="accent1"/>
                </a:solidFill>
                <a:latin typeface="Arial Narrow" panose="020B0606020202030204" pitchFamily="34" charset="0"/>
              </a:rPr>
              <a:t>THEIR FWS </a:t>
            </a:r>
            <a:r>
              <a:rPr lang="en-US" b="1" spc="-20" dirty="0">
                <a:solidFill>
                  <a:schemeClr val="accent1"/>
                </a:solidFill>
                <a:latin typeface="Arial Narrow" panose="020B0606020202030204" pitchFamily="34" charset="0"/>
              </a:rPr>
              <a:t>GRANT</a:t>
            </a:r>
            <a:r>
              <a:rPr lang="en-US" b="1" spc="-80" dirty="0">
                <a:solidFill>
                  <a:schemeClr val="accent1"/>
                </a:solidFill>
                <a:latin typeface="Arial Narrow" panose="020B0606020202030204" pitchFamily="34" charset="0"/>
              </a:rPr>
              <a:t> </a:t>
            </a:r>
            <a:r>
              <a:rPr lang="en-US" b="1" dirty="0">
                <a:solidFill>
                  <a:schemeClr val="accent1"/>
                </a:solidFill>
                <a:latin typeface="Arial Narrow" panose="020B0606020202030204" pitchFamily="34" charset="0"/>
              </a:rPr>
              <a:t>.</a:t>
            </a:r>
            <a:endParaRPr lang="en-US" dirty="0">
              <a:latin typeface="Arial Narrow" panose="020B0606020202030204" pitchFamily="34" charset="0"/>
            </a:endParaRPr>
          </a:p>
          <a:p>
            <a:pPr marL="0" marR="5080" indent="0" defTabSz="914400">
              <a:lnSpc>
                <a:spcPct val="110000"/>
              </a:lnSpc>
              <a:buNone/>
              <a:tabLst>
                <a:tab pos="3489960" algn="l"/>
              </a:tabLst>
            </a:pPr>
            <a:r>
              <a:rPr lang="en-US" sz="1800" spc="-5" dirty="0">
                <a:latin typeface="Arial Narrow" panose="020B0606020202030204" pitchFamily="34" charset="0"/>
              </a:rPr>
              <a:t>FWS supervisors </a:t>
            </a:r>
            <a:r>
              <a:rPr lang="en-US" sz="1800" spc="-10" dirty="0">
                <a:latin typeface="Arial Narrow" panose="020B0606020202030204" pitchFamily="34" charset="0"/>
              </a:rPr>
              <a:t>can request </a:t>
            </a:r>
            <a:r>
              <a:rPr lang="en-US" sz="1800" spc="-5" dirty="0">
                <a:latin typeface="Arial Narrow" panose="020B0606020202030204" pitchFamily="34" charset="0"/>
              </a:rPr>
              <a:t>additional funding </a:t>
            </a:r>
            <a:r>
              <a:rPr lang="en-US" sz="1800" spc="-20" dirty="0">
                <a:latin typeface="Arial Narrow" panose="020B0606020202030204" pitchFamily="34" charset="0"/>
              </a:rPr>
              <a:t>for </a:t>
            </a:r>
            <a:r>
              <a:rPr lang="en-US" sz="1800" dirty="0">
                <a:latin typeface="Arial Narrow" panose="020B0606020202030204" pitchFamily="34" charset="0"/>
              </a:rPr>
              <a:t>the </a:t>
            </a:r>
            <a:r>
              <a:rPr lang="en-US" sz="1800" spc="-10" dirty="0">
                <a:latin typeface="Arial Narrow" panose="020B0606020202030204" pitchFamily="34" charset="0"/>
              </a:rPr>
              <a:t>student, </a:t>
            </a:r>
            <a:r>
              <a:rPr lang="en-US" sz="1800" spc="-5" dirty="0">
                <a:latin typeface="Arial Narrow" panose="020B0606020202030204" pitchFamily="34" charset="0"/>
              </a:rPr>
              <a:t>but </a:t>
            </a:r>
            <a:r>
              <a:rPr lang="en-US" sz="1800" dirty="0">
                <a:latin typeface="Arial Narrow" panose="020B0606020202030204" pitchFamily="34" charset="0"/>
              </a:rPr>
              <a:t>the </a:t>
            </a:r>
            <a:r>
              <a:rPr lang="en-US" sz="1800" spc="-10" dirty="0">
                <a:latin typeface="Arial Narrow" panose="020B0606020202030204" pitchFamily="34" charset="0"/>
              </a:rPr>
              <a:t>request must </a:t>
            </a:r>
            <a:r>
              <a:rPr lang="en-US" sz="1800" spc="-5" dirty="0">
                <a:latin typeface="Arial Narrow" panose="020B0606020202030204" pitchFamily="34" charset="0"/>
              </a:rPr>
              <a:t>be done </a:t>
            </a:r>
            <a:r>
              <a:rPr lang="en-US" sz="1800" dirty="0">
                <a:latin typeface="Arial Narrow" panose="020B0606020202030204" pitchFamily="34" charset="0"/>
              </a:rPr>
              <a:t>in </a:t>
            </a:r>
            <a:r>
              <a:rPr lang="en-US" sz="1800" spc="-5" dirty="0">
                <a:latin typeface="Arial Narrow" panose="020B0606020202030204" pitchFamily="34" charset="0"/>
              </a:rPr>
              <a:t>advance, and </a:t>
            </a:r>
            <a:r>
              <a:rPr lang="en-US" sz="1800" dirty="0">
                <a:latin typeface="Arial Narrow" panose="020B0606020202030204" pitchFamily="34" charset="0"/>
              </a:rPr>
              <a:t>if the </a:t>
            </a:r>
            <a:r>
              <a:rPr lang="en-US" sz="1800" spc="-10" dirty="0">
                <a:latin typeface="Arial Narrow" panose="020B0606020202030204" pitchFamily="34" charset="0"/>
              </a:rPr>
              <a:t>student </a:t>
            </a:r>
            <a:r>
              <a:rPr lang="en-US" sz="1800" dirty="0">
                <a:latin typeface="Arial Narrow" panose="020B0606020202030204" pitchFamily="34" charset="0"/>
              </a:rPr>
              <a:t>is </a:t>
            </a:r>
            <a:r>
              <a:rPr lang="en-US" sz="1800" spc="-5" dirty="0">
                <a:latin typeface="Arial Narrow" panose="020B0606020202030204" pitchFamily="34" charset="0"/>
              </a:rPr>
              <a:t>out of </a:t>
            </a:r>
            <a:r>
              <a:rPr lang="en-US" sz="1800" spc="-10" dirty="0">
                <a:latin typeface="Arial Narrow" panose="020B0606020202030204" pitchFamily="34" charset="0"/>
              </a:rPr>
              <a:t>hours, </a:t>
            </a:r>
            <a:r>
              <a:rPr lang="en-US" sz="1800" spc="-15" dirty="0">
                <a:latin typeface="Arial Narrow" panose="020B0606020202030204" pitchFamily="34" charset="0"/>
              </a:rPr>
              <a:t>he/she </a:t>
            </a:r>
            <a:r>
              <a:rPr lang="en-US" sz="1800" spc="-10" dirty="0">
                <a:latin typeface="Arial Narrow" panose="020B0606020202030204" pitchFamily="34" charset="0"/>
              </a:rPr>
              <a:t>must </a:t>
            </a:r>
            <a:r>
              <a:rPr lang="en-US" sz="1800" spc="-20" dirty="0">
                <a:latin typeface="Arial Narrow" panose="020B0606020202030204" pitchFamily="34" charset="0"/>
              </a:rPr>
              <a:t>stop </a:t>
            </a:r>
            <a:r>
              <a:rPr lang="en-US" sz="1800" spc="-10" dirty="0">
                <a:latin typeface="Arial Narrow" panose="020B0606020202030204" pitchFamily="34" charset="0"/>
              </a:rPr>
              <a:t>working until </a:t>
            </a:r>
            <a:r>
              <a:rPr lang="en-US" sz="1800" spc="-5" dirty="0">
                <a:latin typeface="Arial Narrow" panose="020B0606020202030204" pitchFamily="34" charset="0"/>
              </a:rPr>
              <a:t>additional funding </a:t>
            </a:r>
            <a:r>
              <a:rPr lang="en-US" sz="1800" dirty="0">
                <a:latin typeface="Arial Narrow" panose="020B0606020202030204" pitchFamily="34" charset="0"/>
              </a:rPr>
              <a:t>is </a:t>
            </a:r>
            <a:r>
              <a:rPr lang="en-US" sz="1800" spc="-15" dirty="0">
                <a:latin typeface="Arial Narrow" panose="020B0606020202030204" pitchFamily="34" charset="0"/>
              </a:rPr>
              <a:t>granted. </a:t>
            </a:r>
            <a:r>
              <a:rPr lang="en-US" sz="1800" spc="-5" dirty="0">
                <a:latin typeface="Arial Narrow" panose="020B0606020202030204" pitchFamily="34" charset="0"/>
              </a:rPr>
              <a:t>Timesheets </a:t>
            </a:r>
            <a:r>
              <a:rPr lang="en-US" sz="1800" dirty="0">
                <a:latin typeface="Arial Narrow" panose="020B0606020202030204" pitchFamily="34" charset="0"/>
              </a:rPr>
              <a:t>will </a:t>
            </a:r>
            <a:r>
              <a:rPr lang="en-US" sz="1800" spc="-5" dirty="0">
                <a:latin typeface="Arial Narrow" panose="020B0606020202030204" pitchFamily="34" charset="0"/>
              </a:rPr>
              <a:t>be </a:t>
            </a:r>
            <a:r>
              <a:rPr lang="en-US" sz="1800" spc="-10" dirty="0">
                <a:latin typeface="Arial Narrow" panose="020B0606020202030204" pitchFamily="34" charset="0"/>
              </a:rPr>
              <a:t>returned </a:t>
            </a:r>
            <a:r>
              <a:rPr lang="en-US" sz="1800" spc="-20" dirty="0">
                <a:latin typeface="Arial Narrow" panose="020B0606020202030204" pitchFamily="34" charset="0"/>
              </a:rPr>
              <a:t>for any </a:t>
            </a:r>
            <a:r>
              <a:rPr lang="en-US" sz="1800" spc="-10" dirty="0">
                <a:latin typeface="Arial Narrow" panose="020B0606020202030204" pitchFamily="34" charset="0"/>
              </a:rPr>
              <a:t>student </a:t>
            </a:r>
            <a:r>
              <a:rPr lang="en-US" sz="1800" dirty="0">
                <a:latin typeface="Arial Narrow" panose="020B0606020202030204" pitchFamily="34" charset="0"/>
              </a:rPr>
              <a:t>who </a:t>
            </a:r>
            <a:r>
              <a:rPr lang="en-US" sz="1800" spc="-5" dirty="0">
                <a:latin typeface="Arial Narrow" panose="020B0606020202030204" pitchFamily="34" charset="0"/>
              </a:rPr>
              <a:t>does not </a:t>
            </a:r>
            <a:r>
              <a:rPr lang="en-US" sz="1800" spc="-20" dirty="0">
                <a:latin typeface="Arial Narrow" panose="020B0606020202030204" pitchFamily="34" charset="0"/>
              </a:rPr>
              <a:t>have </a:t>
            </a:r>
            <a:r>
              <a:rPr lang="en-US" sz="1800" spc="-5" dirty="0">
                <a:latin typeface="Arial Narrow" panose="020B0606020202030204" pitchFamily="34" charset="0"/>
              </a:rPr>
              <a:t>enough funding </a:t>
            </a:r>
            <a:r>
              <a:rPr lang="en-US" sz="1800" spc="-15" dirty="0">
                <a:latin typeface="Arial Narrow" panose="020B0606020202030204" pitchFamily="34" charset="0"/>
              </a:rPr>
              <a:t>to</a:t>
            </a:r>
            <a:r>
              <a:rPr lang="en-US" sz="1800" spc="20" dirty="0">
                <a:latin typeface="Arial Narrow" panose="020B0606020202030204" pitchFamily="34" charset="0"/>
              </a:rPr>
              <a:t> </a:t>
            </a:r>
            <a:r>
              <a:rPr lang="en-US" sz="1800" spc="-5" dirty="0">
                <a:latin typeface="Arial Narrow" panose="020B0606020202030204" pitchFamily="34" charset="0"/>
              </a:rPr>
              <a:t>be</a:t>
            </a:r>
            <a:r>
              <a:rPr lang="en-US" sz="1800" spc="5" dirty="0">
                <a:latin typeface="Arial Narrow" panose="020B0606020202030204" pitchFamily="34" charset="0"/>
              </a:rPr>
              <a:t> </a:t>
            </a:r>
            <a:r>
              <a:rPr lang="en-US" sz="1800" spc="-5" dirty="0">
                <a:latin typeface="Arial Narrow" panose="020B0606020202030204" pitchFamily="34" charset="0"/>
              </a:rPr>
              <a:t>paid. Funding </a:t>
            </a:r>
            <a:r>
              <a:rPr lang="en-US" sz="1800" dirty="0">
                <a:latin typeface="Arial Narrow" panose="020B0606020202030204" pitchFamily="34" charset="0"/>
              </a:rPr>
              <a:t>is </a:t>
            </a:r>
            <a:r>
              <a:rPr lang="en-US" sz="1800" spc="-5" dirty="0">
                <a:latin typeface="Arial Narrow" panose="020B0606020202030204" pitchFamily="34" charset="0"/>
              </a:rPr>
              <a:t>limited, and </a:t>
            </a:r>
            <a:r>
              <a:rPr lang="en-US" sz="1800" spc="-10" dirty="0">
                <a:latin typeface="Arial Narrow" panose="020B0606020202030204" pitchFamily="34" charset="0"/>
              </a:rPr>
              <a:t>there</a:t>
            </a:r>
            <a:r>
              <a:rPr lang="en-US" sz="1800" spc="-65" dirty="0">
                <a:latin typeface="Arial Narrow" panose="020B0606020202030204" pitchFamily="34" charset="0"/>
              </a:rPr>
              <a:t> </a:t>
            </a:r>
            <a:r>
              <a:rPr lang="en-US" sz="1800" dirty="0">
                <a:latin typeface="Arial Narrow" panose="020B0606020202030204" pitchFamily="34" charset="0"/>
              </a:rPr>
              <a:t>is</a:t>
            </a:r>
            <a:r>
              <a:rPr lang="en-US" sz="1800" spc="-20" dirty="0">
                <a:latin typeface="Arial Narrow" panose="020B0606020202030204" pitchFamily="34" charset="0"/>
              </a:rPr>
              <a:t> </a:t>
            </a:r>
            <a:r>
              <a:rPr lang="en-US" sz="1800" spc="-5" dirty="0">
                <a:latin typeface="Arial Narrow" panose="020B0606020202030204" pitchFamily="34" charset="0"/>
              </a:rPr>
              <a:t>no </a:t>
            </a:r>
            <a:r>
              <a:rPr lang="en-US" sz="1800" spc="-15" dirty="0">
                <a:latin typeface="Arial Narrow" panose="020B0606020202030204" pitchFamily="34" charset="0"/>
              </a:rPr>
              <a:t>guarantee </a:t>
            </a:r>
            <a:r>
              <a:rPr lang="en-US" sz="1800" spc="-10" dirty="0">
                <a:latin typeface="Arial Narrow" panose="020B0606020202030204" pitchFamily="34" charset="0"/>
              </a:rPr>
              <a:t>that </a:t>
            </a:r>
            <a:r>
              <a:rPr lang="en-US" sz="1800" spc="-5" dirty="0">
                <a:latin typeface="Arial Narrow" panose="020B0606020202030204" pitchFamily="34" charset="0"/>
              </a:rPr>
              <a:t>additional funding </a:t>
            </a:r>
            <a:r>
              <a:rPr lang="en-US" sz="1800" dirty="0">
                <a:latin typeface="Arial Narrow" panose="020B0606020202030204" pitchFamily="34" charset="0"/>
              </a:rPr>
              <a:t>will </a:t>
            </a:r>
            <a:r>
              <a:rPr lang="en-US" sz="1800" spc="-5" dirty="0">
                <a:latin typeface="Arial Narrow" panose="020B0606020202030204" pitchFamily="34" charset="0"/>
              </a:rPr>
              <a:t>be </a:t>
            </a:r>
            <a:r>
              <a:rPr lang="en-US" sz="1800" spc="-15" dirty="0">
                <a:latin typeface="Arial Narrow" panose="020B0606020202030204" pitchFamily="34" charset="0"/>
              </a:rPr>
              <a:t>granted. </a:t>
            </a:r>
            <a:r>
              <a:rPr lang="en-US" sz="1800" spc="-5" dirty="0">
                <a:latin typeface="Arial Narrow" panose="020B0606020202030204" pitchFamily="34" charset="0"/>
              </a:rPr>
              <a:t>In addition, </a:t>
            </a:r>
            <a:r>
              <a:rPr lang="en-US" sz="1800" dirty="0">
                <a:latin typeface="Arial Narrow" panose="020B0606020202030204" pitchFamily="34" charset="0"/>
              </a:rPr>
              <a:t>a </a:t>
            </a:r>
            <a:r>
              <a:rPr lang="en-US" sz="1800" spc="-10" dirty="0">
                <a:latin typeface="Arial Narrow" panose="020B0606020202030204" pitchFamily="34" charset="0"/>
              </a:rPr>
              <a:t>student </a:t>
            </a:r>
            <a:r>
              <a:rPr lang="en-US" sz="1800" spc="-20" dirty="0">
                <a:latin typeface="Arial Narrow" panose="020B0606020202030204" pitchFamily="34" charset="0"/>
              </a:rPr>
              <a:t>may </a:t>
            </a:r>
            <a:r>
              <a:rPr lang="en-US" sz="1800" spc="-5" dirty="0">
                <a:latin typeface="Arial Narrow" panose="020B0606020202030204" pitchFamily="34" charset="0"/>
              </a:rPr>
              <a:t>not </a:t>
            </a:r>
            <a:r>
              <a:rPr lang="en-US" sz="1800" spc="-20" dirty="0">
                <a:latin typeface="Arial Narrow" panose="020B0606020202030204" pitchFamily="34" charset="0"/>
              </a:rPr>
              <a:t>have </a:t>
            </a:r>
            <a:r>
              <a:rPr lang="en-US" sz="1800" spc="-5" dirty="0">
                <a:latin typeface="Arial Narrow" panose="020B0606020202030204" pitchFamily="34" charset="0"/>
              </a:rPr>
              <a:t>enough </a:t>
            </a:r>
            <a:r>
              <a:rPr lang="en-US" sz="1800" spc="-15" dirty="0">
                <a:latin typeface="Arial Narrow" panose="020B0606020202030204" pitchFamily="34" charset="0"/>
              </a:rPr>
              <a:t>room </a:t>
            </a:r>
            <a:r>
              <a:rPr lang="en-US" sz="1800" dirty="0">
                <a:latin typeface="Arial Narrow" panose="020B0606020202030204" pitchFamily="34" charset="0"/>
              </a:rPr>
              <a:t>in </a:t>
            </a:r>
            <a:r>
              <a:rPr lang="en-US" sz="1800" spc="-5" dirty="0">
                <a:latin typeface="Arial Narrow" panose="020B0606020202030204" pitchFamily="34" charset="0"/>
              </a:rPr>
              <a:t>his financial </a:t>
            </a:r>
            <a:r>
              <a:rPr lang="en-US" sz="1800" dirty="0">
                <a:latin typeface="Arial Narrow" panose="020B0606020202030204" pitchFamily="34" charset="0"/>
              </a:rPr>
              <a:t>aid </a:t>
            </a:r>
            <a:r>
              <a:rPr lang="en-US" sz="1800" spc="-10" dirty="0">
                <a:latin typeface="Arial Narrow" panose="020B0606020202030204" pitchFamily="34" charset="0"/>
              </a:rPr>
              <a:t>budget </a:t>
            </a:r>
            <a:r>
              <a:rPr lang="en-US" sz="1800" spc="-20" dirty="0">
                <a:latin typeface="Arial Narrow" panose="020B0606020202030204" pitchFamily="34" charset="0"/>
              </a:rPr>
              <a:t>for </a:t>
            </a:r>
            <a:r>
              <a:rPr lang="en-US" sz="1800" dirty="0">
                <a:latin typeface="Arial Narrow" panose="020B0606020202030204" pitchFamily="34" charset="0"/>
              </a:rPr>
              <a:t>an </a:t>
            </a:r>
            <a:r>
              <a:rPr lang="en-US" sz="1800" spc="-5" dirty="0">
                <a:latin typeface="Arial Narrow" panose="020B0606020202030204" pitchFamily="34" charset="0"/>
              </a:rPr>
              <a:t>increase.</a:t>
            </a:r>
            <a:endParaRPr lang="en-US" sz="1800" dirty="0">
              <a:latin typeface="Arial Narrow" panose="020B0606020202030204" pitchFamily="34" charset="0"/>
            </a:endParaRPr>
          </a:p>
          <a:p>
            <a:endParaRPr lang="en-US" dirty="0"/>
          </a:p>
        </p:txBody>
      </p:sp>
      <p:pic>
        <p:nvPicPr>
          <p:cNvPr id="10" name="Picture 9">
            <a:extLst>
              <a:ext uri="{FF2B5EF4-FFF2-40B4-BE49-F238E27FC236}">
                <a16:creationId xmlns:a16="http://schemas.microsoft.com/office/drawing/2014/main" id="{0C523203-EF55-2D44-8340-E12EAE56DB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4719" y="6172200"/>
            <a:ext cx="2258291" cy="304800"/>
          </a:xfrm>
          <a:prstGeom prst="rect">
            <a:avLst/>
          </a:prstGeom>
          <a:effectLst>
            <a:outerShdw blurRad="50800" dist="38100" dir="2700000" algn="tl" rotWithShape="0">
              <a:prstClr val="black">
                <a:alpha val="40000"/>
              </a:prstClr>
            </a:outerShdw>
          </a:effectLst>
        </p:spPr>
      </p:pic>
      <p:sp>
        <p:nvSpPr>
          <p:cNvPr id="11" name="Rectangle 10">
            <a:extLst>
              <a:ext uri="{FF2B5EF4-FFF2-40B4-BE49-F238E27FC236}">
                <a16:creationId xmlns:a16="http://schemas.microsoft.com/office/drawing/2014/main" id="{8FD96148-6675-C746-9686-E70CE6020A36}"/>
              </a:ext>
            </a:extLst>
          </p:cNvPr>
          <p:cNvSpPr/>
          <p:nvPr/>
        </p:nvSpPr>
        <p:spPr>
          <a:xfrm>
            <a:off x="0" y="0"/>
            <a:ext cx="9144000" cy="34707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bject 2">
            <a:extLst>
              <a:ext uri="{FF2B5EF4-FFF2-40B4-BE49-F238E27FC236}">
                <a16:creationId xmlns:a16="http://schemas.microsoft.com/office/drawing/2014/main" id="{056A74FC-8079-A047-8F6F-DC7A5A3CFD98}"/>
              </a:ext>
            </a:extLst>
          </p:cNvPr>
          <p:cNvSpPr txBox="1"/>
          <p:nvPr/>
        </p:nvSpPr>
        <p:spPr>
          <a:xfrm>
            <a:off x="685800" y="76201"/>
            <a:ext cx="7772400" cy="186153"/>
          </a:xfrm>
          <a:prstGeom prst="rect">
            <a:avLst/>
          </a:prstGeom>
          <a:noFill/>
          <a:effectLst/>
        </p:spPr>
        <p:txBody>
          <a:bodyPr vert="horz" wrap="square" lIns="0" tIns="0" rIns="0" bIns="0" rtlCol="0" anchor="ctr" anchorCtr="0">
            <a:noAutofit/>
          </a:bodyPr>
          <a:lstStyle/>
          <a:p>
            <a:pPr marL="6350"/>
            <a:r>
              <a:rPr lang="en-US" sz="1000" b="1" spc="-25" dirty="0">
                <a:solidFill>
                  <a:schemeClr val="bg1"/>
                </a:solidFill>
                <a:latin typeface="+mj-lt"/>
                <a:cs typeface="Aharoni" panose="020B0604020202020204" pitchFamily="2" charset="-79"/>
              </a:rPr>
              <a:t>POLICIES &amp; PROCEDURES</a:t>
            </a:r>
            <a:endParaRPr lang="en-US" sz="1000" dirty="0">
              <a:solidFill>
                <a:schemeClr val="bg1"/>
              </a:solidFill>
              <a:latin typeface="+mj-lt"/>
              <a:cs typeface="Arial Narrow" panose="020B0604020202020204" pitchFamily="34" charset="0"/>
            </a:endParaRPr>
          </a:p>
        </p:txBody>
      </p:sp>
    </p:spTree>
  </p:cSld>
  <p:clrMapOvr>
    <a:masterClrMapping/>
  </p:clrMapOvr>
  <p:transition spd="slow" advClick="0">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486AF85-2478-0745-A590-A65834472C0E}"/>
              </a:ext>
            </a:extLst>
          </p:cNvPr>
          <p:cNvSpPr>
            <a:spLocks noGrp="1"/>
          </p:cNvSpPr>
          <p:nvPr>
            <p:ph idx="1"/>
          </p:nvPr>
        </p:nvSpPr>
        <p:spPr/>
        <p:txBody>
          <a:bodyPr/>
          <a:lstStyle/>
          <a:p>
            <a:pPr marR="509905">
              <a:spcBef>
                <a:spcPts val="2640"/>
              </a:spcBef>
            </a:pPr>
            <a:r>
              <a:rPr lang="en-US" spc="-5" dirty="0">
                <a:latin typeface="Arial Narrow" panose="020B0606020202030204" pitchFamily="34" charset="0"/>
              </a:rPr>
              <a:t>Supervisors must be full-time employees only. </a:t>
            </a:r>
          </a:p>
          <a:p>
            <a:pPr marR="509905">
              <a:spcBef>
                <a:spcPts val="2640"/>
              </a:spcBef>
            </a:pPr>
            <a:r>
              <a:rPr lang="en-US" spc="-5" dirty="0">
                <a:latin typeface="Arial Narrow" panose="020B0606020202030204" pitchFamily="34" charset="0"/>
              </a:rPr>
              <a:t>If </a:t>
            </a:r>
            <a:r>
              <a:rPr lang="en-US" dirty="0">
                <a:latin typeface="Arial Narrow" panose="020B0606020202030204" pitchFamily="34" charset="0"/>
              </a:rPr>
              <a:t>a </a:t>
            </a:r>
            <a:r>
              <a:rPr lang="en-US" spc="-5" dirty="0">
                <a:latin typeface="Arial Narrow" panose="020B0606020202030204" pitchFamily="34" charset="0"/>
              </a:rPr>
              <a:t>new FWS </a:t>
            </a:r>
            <a:r>
              <a:rPr lang="en-US" dirty="0">
                <a:latin typeface="Arial Narrow" panose="020B0606020202030204" pitchFamily="34" charset="0"/>
              </a:rPr>
              <a:t>supervisor </a:t>
            </a:r>
            <a:r>
              <a:rPr lang="en-US" spc="-5" dirty="0">
                <a:latin typeface="Arial Narrow" panose="020B0606020202030204" pitchFamily="34" charset="0"/>
              </a:rPr>
              <a:t>is </a:t>
            </a:r>
            <a:r>
              <a:rPr lang="en-US" spc="-10" dirty="0">
                <a:latin typeface="Arial Narrow" panose="020B0606020202030204" pitchFamily="34" charset="0"/>
              </a:rPr>
              <a:t>going </a:t>
            </a:r>
            <a:r>
              <a:rPr lang="en-US" spc="-25" dirty="0">
                <a:latin typeface="Arial Narrow" panose="020B0606020202030204" pitchFamily="34" charset="0"/>
              </a:rPr>
              <a:t>to </a:t>
            </a:r>
            <a:r>
              <a:rPr lang="en-US" spc="-5" dirty="0">
                <a:latin typeface="Arial Narrow" panose="020B0606020202030204" pitchFamily="34" charset="0"/>
              </a:rPr>
              <a:t>sign timesheets, </a:t>
            </a:r>
            <a:r>
              <a:rPr lang="en-US" dirty="0">
                <a:latin typeface="Arial Narrow" panose="020B0606020202030204" pitchFamily="34" charset="0"/>
              </a:rPr>
              <a:t>an email </a:t>
            </a:r>
            <a:r>
              <a:rPr lang="en-US" spc="-15" dirty="0">
                <a:latin typeface="Arial Narrow" panose="020B0606020202030204" pitchFamily="34" charset="0"/>
              </a:rPr>
              <a:t>must </a:t>
            </a:r>
            <a:r>
              <a:rPr lang="en-US" spc="-5" dirty="0">
                <a:latin typeface="Arial Narrow" panose="020B0606020202030204" pitchFamily="34" charset="0"/>
              </a:rPr>
              <a:t>be </a:t>
            </a:r>
            <a:r>
              <a:rPr lang="en-US" spc="-10" dirty="0">
                <a:latin typeface="Arial Narrow" panose="020B0606020202030204" pitchFamily="34" charset="0"/>
              </a:rPr>
              <a:t>sent </a:t>
            </a:r>
            <a:r>
              <a:rPr lang="en-US" spc="-25" dirty="0">
                <a:latin typeface="Arial Narrow" panose="020B0606020202030204" pitchFamily="34" charset="0"/>
              </a:rPr>
              <a:t>to </a:t>
            </a:r>
            <a:r>
              <a:rPr lang="en-US" spc="-5" dirty="0">
                <a:latin typeface="Arial Narrow" panose="020B0606020202030204" pitchFamily="34" charset="0"/>
              </a:rPr>
              <a:t>Financial Aid </a:t>
            </a:r>
            <a:r>
              <a:rPr lang="en-US" dirty="0">
                <a:latin typeface="Arial Narrow" panose="020B0606020202030204" pitchFamily="34" charset="0"/>
              </a:rPr>
              <a:t>Services </a:t>
            </a:r>
            <a:r>
              <a:rPr lang="en-US" spc="-5" dirty="0">
                <a:latin typeface="Arial Narrow" panose="020B0606020202030204" pitchFamily="34" charset="0"/>
              </a:rPr>
              <a:t>to grant access to </a:t>
            </a:r>
            <a:r>
              <a:rPr lang="en-US" spc="-5" dirty="0" err="1">
                <a:latin typeface="Arial Narrow" panose="020B0606020202030204" pitchFamily="34" charset="0"/>
              </a:rPr>
              <a:t>JobX</a:t>
            </a:r>
            <a:r>
              <a:rPr lang="en-US" spc="-5" dirty="0">
                <a:latin typeface="Arial Narrow" panose="020B0606020202030204" pitchFamily="34" charset="0"/>
              </a:rPr>
              <a:t> and </a:t>
            </a:r>
            <a:r>
              <a:rPr lang="en-US" spc="-5" dirty="0" err="1">
                <a:latin typeface="Arial Narrow" panose="020B0606020202030204" pitchFamily="34" charset="0"/>
              </a:rPr>
              <a:t>TImehseetX</a:t>
            </a:r>
            <a:endParaRPr lang="en-US" spc="-5" dirty="0">
              <a:latin typeface="Arial Narrow" panose="020B0606020202030204" pitchFamily="34" charset="0"/>
            </a:endParaRPr>
          </a:p>
          <a:p>
            <a:pPr marR="509905">
              <a:spcBef>
                <a:spcPts val="2640"/>
              </a:spcBef>
            </a:pPr>
            <a:r>
              <a:rPr lang="en-US" dirty="0">
                <a:effectLst/>
                <a:latin typeface="Arial Narrow" panose="020B0606020202030204" pitchFamily="34" charset="0"/>
                <a:ea typeface="Calibri" panose="020F0502020204030204" pitchFamily="34" charset="0"/>
              </a:rPr>
              <a:t>Federal Work Study students cannot receive Person of Interest (POI) status, @baruch.cuny.edu email address or staff access to CUNYfirst. Failure to comply will result in the immediate removal of the Federal Work Study student and your department/office will not be able to participate in the Federal Work Study program.</a:t>
            </a:r>
          </a:p>
          <a:p>
            <a:pPr marR="509905">
              <a:spcBef>
                <a:spcPts val="2640"/>
              </a:spcBef>
            </a:pPr>
            <a:endParaRPr lang="en-US" spc="-10" dirty="0">
              <a:latin typeface="Arial Narrow" panose="020B0606020202030204" pitchFamily="34" charset="0"/>
            </a:endParaRPr>
          </a:p>
        </p:txBody>
      </p:sp>
      <p:sp>
        <p:nvSpPr>
          <p:cNvPr id="6" name="object 2">
            <a:extLst>
              <a:ext uri="{FF2B5EF4-FFF2-40B4-BE49-F238E27FC236}">
                <a16:creationId xmlns:a16="http://schemas.microsoft.com/office/drawing/2014/main" id="{EAF86FCF-3A7F-F74C-A902-BE2C8ABEAFEA}"/>
              </a:ext>
            </a:extLst>
          </p:cNvPr>
          <p:cNvSpPr txBox="1">
            <a:spLocks noGrp="1"/>
          </p:cNvSpPr>
          <p:nvPr>
            <p:ph type="title"/>
          </p:nvPr>
        </p:nvSpPr>
        <p:spPr>
          <a:xfrm>
            <a:off x="685798" y="533400"/>
            <a:ext cx="7772401" cy="1049235"/>
          </a:xfrm>
          <a:prstGeom prst="rect">
            <a:avLst/>
          </a:prstGeom>
        </p:spPr>
        <p:txBody>
          <a:bodyPr vert="horz" wrap="square" lIns="0" tIns="0" rIns="0" bIns="0" rtlCol="0">
            <a:spAutoFit/>
          </a:bodyPr>
          <a:lstStyle/>
          <a:p>
            <a:pPr marL="142240">
              <a:lnSpc>
                <a:spcPct val="100000"/>
              </a:lnSpc>
            </a:pPr>
            <a:r>
              <a:rPr lang="en-US" spc="-5" dirty="0"/>
              <a:t>FWS </a:t>
            </a:r>
            <a:r>
              <a:rPr lang="en-US" spc="-15" dirty="0"/>
              <a:t>Program</a:t>
            </a:r>
            <a:r>
              <a:rPr lang="en-US" spc="-120" dirty="0"/>
              <a:t> </a:t>
            </a:r>
            <a:r>
              <a:rPr lang="en-US" spc="-10" dirty="0"/>
              <a:t>Policies</a:t>
            </a:r>
          </a:p>
        </p:txBody>
      </p:sp>
      <p:pic>
        <p:nvPicPr>
          <p:cNvPr id="7" name="Picture 6">
            <a:extLst>
              <a:ext uri="{FF2B5EF4-FFF2-40B4-BE49-F238E27FC236}">
                <a16:creationId xmlns:a16="http://schemas.microsoft.com/office/drawing/2014/main" id="{AAA19787-223D-6642-916C-7493CDBEA3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4719" y="6172200"/>
            <a:ext cx="2258291" cy="304800"/>
          </a:xfrm>
          <a:prstGeom prst="rect">
            <a:avLst/>
          </a:prstGeom>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CDAEFDF1-3589-914A-8500-0A22E05910DD}"/>
              </a:ext>
            </a:extLst>
          </p:cNvPr>
          <p:cNvSpPr/>
          <p:nvPr/>
        </p:nvSpPr>
        <p:spPr>
          <a:xfrm>
            <a:off x="0" y="0"/>
            <a:ext cx="9144000" cy="34707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2">
            <a:extLst>
              <a:ext uri="{FF2B5EF4-FFF2-40B4-BE49-F238E27FC236}">
                <a16:creationId xmlns:a16="http://schemas.microsoft.com/office/drawing/2014/main" id="{783A0113-E28B-834C-B669-BBCC91C9F659}"/>
              </a:ext>
            </a:extLst>
          </p:cNvPr>
          <p:cNvSpPr txBox="1"/>
          <p:nvPr/>
        </p:nvSpPr>
        <p:spPr>
          <a:xfrm>
            <a:off x="685800" y="76201"/>
            <a:ext cx="7772400" cy="186153"/>
          </a:xfrm>
          <a:prstGeom prst="rect">
            <a:avLst/>
          </a:prstGeom>
          <a:noFill/>
          <a:effectLst/>
        </p:spPr>
        <p:txBody>
          <a:bodyPr vert="horz" wrap="square" lIns="0" tIns="0" rIns="0" bIns="0" rtlCol="0" anchor="ctr" anchorCtr="0">
            <a:noAutofit/>
          </a:bodyPr>
          <a:lstStyle/>
          <a:p>
            <a:pPr marL="6350"/>
            <a:r>
              <a:rPr lang="en-US" sz="1000" b="1" spc="-25" dirty="0">
                <a:solidFill>
                  <a:schemeClr val="bg1"/>
                </a:solidFill>
                <a:latin typeface="+mj-lt"/>
                <a:cs typeface="Aharoni" panose="020B0604020202020204" pitchFamily="2" charset="-79"/>
              </a:rPr>
              <a:t>POLICIES &amp; PROCEDURES</a:t>
            </a:r>
            <a:endParaRPr lang="en-US" sz="1000" dirty="0">
              <a:solidFill>
                <a:schemeClr val="bg1"/>
              </a:solidFill>
              <a:latin typeface="+mj-lt"/>
              <a:cs typeface="Arial Narrow" panose="020B0604020202020204" pitchFamily="34" charset="0"/>
            </a:endParaRPr>
          </a:p>
        </p:txBody>
      </p:sp>
    </p:spTree>
    <p:extLst>
      <p:ext uri="{BB962C8B-B14F-4D97-AF65-F5344CB8AC3E}">
        <p14:creationId xmlns:p14="http://schemas.microsoft.com/office/powerpoint/2010/main" val="1440975278"/>
      </p:ext>
    </p:extLst>
  </p:cSld>
  <p:clrMapOvr>
    <a:masterClrMapping/>
  </p:clrMapOvr>
  <p:transition spd="slow" advClick="0">
    <p:push dir="u"/>
  </p:transition>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4" descr="Calendar on table">
            <a:extLst>
              <a:ext uri="{FF2B5EF4-FFF2-40B4-BE49-F238E27FC236}">
                <a16:creationId xmlns:a16="http://schemas.microsoft.com/office/drawing/2014/main" id="{F12AC274-8F47-42A6-9F97-E6DB2942DF24}"/>
              </a:ext>
            </a:extLst>
          </p:cNvPr>
          <p:cNvPicPr>
            <a:picLocks noChangeAspect="1"/>
          </p:cNvPicPr>
          <p:nvPr/>
        </p:nvPicPr>
        <p:blipFill rotWithShape="1">
          <a:blip r:embed="rId3">
            <a:alphaModFix amt="50000"/>
          </a:blip>
          <a:srcRect r="11001" b="-1"/>
          <a:stretch/>
        </p:blipFill>
        <p:spPr>
          <a:xfrm>
            <a:off x="0" y="7267"/>
            <a:ext cx="9143772" cy="6857990"/>
          </a:xfrm>
          <a:prstGeom prst="rect">
            <a:avLst/>
          </a:prstGeom>
          <a:effectLst/>
        </p:spPr>
      </p:pic>
      <p:sp>
        <p:nvSpPr>
          <p:cNvPr id="2" name="object 2"/>
          <p:cNvSpPr txBox="1">
            <a:spLocks noGrp="1"/>
          </p:cNvSpPr>
          <p:nvPr>
            <p:ph type="title"/>
          </p:nvPr>
        </p:nvSpPr>
        <p:spPr>
          <a:prstGeom prst="rect">
            <a:avLst/>
          </a:prstGeom>
        </p:spPr>
        <p:txBody>
          <a:bodyPr vert="horz" lIns="91440" tIns="45720" rIns="91440" bIns="45720" rtlCol="0" anchor="ctr">
            <a:normAutofit/>
          </a:bodyPr>
          <a:lstStyle/>
          <a:p>
            <a:pPr marL="12700" defTabSz="914400"/>
            <a:r>
              <a:rPr lang="en-US" sz="2400" spc="-5" dirty="0">
                <a:solidFill>
                  <a:schemeClr val="accent5">
                    <a:lumMod val="50000"/>
                  </a:schemeClr>
                </a:solidFill>
              </a:rPr>
              <a:t>Timesheets </a:t>
            </a:r>
            <a:br>
              <a:rPr lang="en-US" sz="2400" spc="-5" dirty="0">
                <a:solidFill>
                  <a:schemeClr val="accent5">
                    <a:lumMod val="50000"/>
                  </a:schemeClr>
                </a:solidFill>
              </a:rPr>
            </a:br>
            <a:r>
              <a:rPr lang="en-US" sz="2400" spc="-5" dirty="0">
                <a:solidFill>
                  <a:schemeClr val="accent5">
                    <a:lumMod val="50000"/>
                  </a:schemeClr>
                </a:solidFill>
              </a:rPr>
              <a:t>and</a:t>
            </a:r>
            <a:r>
              <a:rPr lang="en-US" sz="2400" spc="-60" dirty="0">
                <a:solidFill>
                  <a:schemeClr val="accent5">
                    <a:lumMod val="50000"/>
                  </a:schemeClr>
                </a:solidFill>
              </a:rPr>
              <a:t> </a:t>
            </a:r>
            <a:r>
              <a:rPr lang="en-US" sz="2400" spc="-20" dirty="0">
                <a:solidFill>
                  <a:schemeClr val="accent5">
                    <a:lumMod val="50000"/>
                  </a:schemeClr>
                </a:solidFill>
              </a:rPr>
              <a:t>Payments</a:t>
            </a:r>
          </a:p>
        </p:txBody>
      </p:sp>
      <p:sp>
        <p:nvSpPr>
          <p:cNvPr id="3" name="object 3"/>
          <p:cNvSpPr txBox="1"/>
          <p:nvPr/>
        </p:nvSpPr>
        <p:spPr>
          <a:xfrm>
            <a:off x="3581408" y="685800"/>
            <a:ext cx="4836547" cy="5257800"/>
          </a:xfrm>
          <a:prstGeom prst="rect">
            <a:avLst/>
          </a:prstGeom>
          <a:effectLst>
            <a:outerShdw blurRad="127000" sx="50000" sy="50000" algn="ctr" rotWithShape="0">
              <a:schemeClr val="bg1"/>
            </a:outerShdw>
          </a:effectLst>
        </p:spPr>
        <p:txBody>
          <a:bodyPr vert="horz" lIns="91440" tIns="45720" rIns="91440" bIns="45720" rtlCol="0" anchor="ctr">
            <a:normAutofit fontScale="70000" lnSpcReduction="20000"/>
          </a:bodyPr>
          <a:lstStyle/>
          <a:p>
            <a:r>
              <a:rPr lang="en-US" sz="2100" b="1" dirty="0">
                <a:solidFill>
                  <a:schemeClr val="bg1"/>
                </a:solidFill>
                <a:latin typeface="Arial Narrow" panose="020B0606020202030204" pitchFamily="34" charset="0"/>
              </a:rPr>
              <a:t>INSTRUCTIONS FOR COMPLETING TIMESHEETS:</a:t>
            </a:r>
          </a:p>
          <a:p>
            <a:endParaRPr lang="en-US" dirty="0">
              <a:solidFill>
                <a:schemeClr val="bg1"/>
              </a:solidFill>
              <a:latin typeface="Arial Narrow" panose="020B0606020202030204" pitchFamily="34" charset="0"/>
            </a:endParaRPr>
          </a:p>
          <a:p>
            <a:pPr marL="285750" indent="-285750">
              <a:buFont typeface="Arial" panose="020B0604020202020204" pitchFamily="34" charset="0"/>
              <a:buChar char="•"/>
            </a:pPr>
            <a:r>
              <a:rPr lang="en-US" dirty="0">
                <a:solidFill>
                  <a:schemeClr val="bg1"/>
                </a:solidFill>
                <a:latin typeface="Arial Narrow" panose="020B0606020202030204" pitchFamily="34" charset="0"/>
              </a:rPr>
              <a:t>Students can only be paid for hours worked.</a:t>
            </a:r>
          </a:p>
          <a:p>
            <a:pPr marL="285750" indent="-285750">
              <a:buFont typeface="Arial" panose="020B0604020202020204" pitchFamily="34" charset="0"/>
              <a:buChar char="•"/>
            </a:pPr>
            <a:endParaRPr lang="en-US" dirty="0">
              <a:solidFill>
                <a:schemeClr val="bg1"/>
              </a:solidFill>
              <a:latin typeface="Arial Narrow" panose="020B0606020202030204" pitchFamily="34" charset="0"/>
            </a:endParaRPr>
          </a:p>
          <a:p>
            <a:pPr marL="285750" indent="-285750">
              <a:buFont typeface="Arial" panose="020B0604020202020204" pitchFamily="34" charset="0"/>
              <a:buChar char="•"/>
            </a:pPr>
            <a:r>
              <a:rPr lang="en-US" dirty="0">
                <a:solidFill>
                  <a:schemeClr val="bg1"/>
                </a:solidFill>
                <a:latin typeface="Arial Narrow" panose="020B0606020202030204" pitchFamily="34" charset="0"/>
              </a:rPr>
              <a:t>Students are required to take a least a ½ hour break after working 6 consecutive hours. This break is unpaid.</a:t>
            </a:r>
          </a:p>
          <a:p>
            <a:pPr marL="285750" indent="-285750">
              <a:buFont typeface="Arial" panose="020B0604020202020204" pitchFamily="34" charset="0"/>
              <a:buChar char="•"/>
            </a:pPr>
            <a:endParaRPr lang="en-US" dirty="0">
              <a:solidFill>
                <a:schemeClr val="bg1"/>
              </a:solidFill>
              <a:latin typeface="Arial Narrow" panose="020B0606020202030204" pitchFamily="34" charset="0"/>
            </a:endParaRPr>
          </a:p>
          <a:p>
            <a:pPr marL="285750" indent="-285750">
              <a:buFont typeface="Arial" panose="020B0604020202020204" pitchFamily="34" charset="0"/>
              <a:buChar char="•"/>
            </a:pPr>
            <a:r>
              <a:rPr lang="en-US" dirty="0">
                <a:solidFill>
                  <a:schemeClr val="bg1"/>
                </a:solidFill>
                <a:latin typeface="Arial Narrow" panose="020B0606020202030204" pitchFamily="34" charset="0"/>
              </a:rPr>
              <a:t>Students may work a maximum of 20 hours a week.</a:t>
            </a:r>
          </a:p>
          <a:p>
            <a:pPr marL="285750" indent="-285750">
              <a:buFont typeface="Arial" panose="020B0604020202020204" pitchFamily="34" charset="0"/>
              <a:buChar char="•"/>
            </a:pPr>
            <a:endParaRPr lang="en-US" dirty="0">
              <a:solidFill>
                <a:schemeClr val="bg1"/>
              </a:solidFill>
              <a:latin typeface="Arial Narrow" panose="020B0606020202030204" pitchFamily="34" charset="0"/>
            </a:endParaRPr>
          </a:p>
          <a:p>
            <a:pPr marL="285750" indent="-285750">
              <a:buFont typeface="Arial" panose="020B0604020202020204" pitchFamily="34" charset="0"/>
              <a:buChar char="•"/>
            </a:pPr>
            <a:r>
              <a:rPr lang="en-US" dirty="0">
                <a:solidFill>
                  <a:schemeClr val="bg1"/>
                </a:solidFill>
                <a:latin typeface="Arial Narrow" panose="020B0606020202030204" pitchFamily="34" charset="0"/>
              </a:rPr>
              <a:t>FWS supervisors are responsible for making sure the students do not earn more than their FWS awards.</a:t>
            </a:r>
          </a:p>
          <a:p>
            <a:pPr marL="285750" indent="-285750">
              <a:buFont typeface="Arial" panose="020B0604020202020204" pitchFamily="34" charset="0"/>
              <a:buChar char="•"/>
            </a:pPr>
            <a:endParaRPr lang="en-US" dirty="0">
              <a:solidFill>
                <a:schemeClr val="bg1"/>
              </a:solidFill>
              <a:latin typeface="Arial Narrow" panose="020B0606020202030204" pitchFamily="34" charset="0"/>
            </a:endParaRPr>
          </a:p>
          <a:p>
            <a:pPr marL="285750" indent="-285750">
              <a:buFont typeface="Arial" panose="020B0604020202020204" pitchFamily="34" charset="0"/>
              <a:buChar char="•"/>
            </a:pPr>
            <a:r>
              <a:rPr lang="en-US" dirty="0">
                <a:solidFill>
                  <a:schemeClr val="bg1"/>
                </a:solidFill>
                <a:latin typeface="Arial Narrow" panose="020B0606020202030204" pitchFamily="34" charset="0"/>
              </a:rPr>
              <a:t>Timesheets are for a specific period in accordance with the Payroll Calendar. There is only one payroll period per sheet.</a:t>
            </a:r>
          </a:p>
          <a:p>
            <a:pPr marL="285750" indent="-285750">
              <a:buFont typeface="Arial" panose="020B0604020202020204" pitchFamily="34" charset="0"/>
              <a:buChar char="•"/>
            </a:pPr>
            <a:endParaRPr lang="en-US" dirty="0">
              <a:solidFill>
                <a:schemeClr val="bg1"/>
              </a:solidFill>
              <a:latin typeface="Arial Narrow" panose="020B0606020202030204" pitchFamily="34" charset="0"/>
            </a:endParaRPr>
          </a:p>
          <a:p>
            <a:pPr marL="285750" indent="-285750">
              <a:buFont typeface="Arial" panose="020B0604020202020204" pitchFamily="34" charset="0"/>
              <a:buChar char="•"/>
            </a:pPr>
            <a:r>
              <a:rPr lang="en-US" dirty="0">
                <a:solidFill>
                  <a:schemeClr val="bg1"/>
                </a:solidFill>
                <a:latin typeface="Arial Narrow" panose="020B0606020202030204" pitchFamily="34" charset="0"/>
              </a:rPr>
              <a:t>Total hours for the day must not include breaks, lunch, or supper periods.</a:t>
            </a:r>
          </a:p>
          <a:p>
            <a:pPr marL="285750" indent="-285750">
              <a:buFont typeface="Arial" panose="020B0604020202020204" pitchFamily="34" charset="0"/>
              <a:buChar char="•"/>
            </a:pPr>
            <a:endParaRPr lang="en-US" dirty="0">
              <a:solidFill>
                <a:schemeClr val="bg1"/>
              </a:solidFill>
              <a:latin typeface="Arial Narrow" panose="020B0606020202030204" pitchFamily="34" charset="0"/>
            </a:endParaRPr>
          </a:p>
          <a:p>
            <a:pPr marL="285750" indent="-285750">
              <a:buFont typeface="Arial" panose="020B0604020202020204" pitchFamily="34" charset="0"/>
              <a:buChar char="•"/>
            </a:pPr>
            <a:r>
              <a:rPr lang="en-US" dirty="0">
                <a:solidFill>
                  <a:schemeClr val="bg1"/>
                </a:solidFill>
                <a:latin typeface="Arial Narrow" panose="020B0606020202030204" pitchFamily="34" charset="0"/>
              </a:rPr>
              <a:t>Please ensure that you do not schedule a student to work during their scheduled classes.</a:t>
            </a:r>
          </a:p>
          <a:p>
            <a:pPr marL="285750" indent="-285750">
              <a:buFont typeface="Arial" panose="020B0604020202020204" pitchFamily="34" charset="0"/>
              <a:buChar char="•"/>
            </a:pPr>
            <a:endParaRPr lang="en-US" dirty="0">
              <a:solidFill>
                <a:schemeClr val="bg1"/>
              </a:solidFill>
              <a:latin typeface="Arial Narrow" panose="020B0606020202030204" pitchFamily="34" charset="0"/>
            </a:endParaRPr>
          </a:p>
          <a:p>
            <a:pPr marL="285750" indent="-285750">
              <a:buFont typeface="Arial" panose="020B0604020202020204" pitchFamily="34" charset="0"/>
              <a:buChar char="•"/>
            </a:pPr>
            <a:r>
              <a:rPr lang="en-US" dirty="0">
                <a:solidFill>
                  <a:schemeClr val="bg1"/>
                </a:solidFill>
                <a:latin typeface="Arial Narrow" panose="020B0606020202030204" pitchFamily="34" charset="0"/>
              </a:rPr>
              <a:t>Students who drop below six credits, withdrew (officially or unofficially), does not maintain SAP or stopped attending classes must stop working immediately.</a:t>
            </a:r>
          </a:p>
          <a:p>
            <a:pPr marL="285750" indent="-285750">
              <a:buFont typeface="Arial" panose="020B0604020202020204" pitchFamily="34" charset="0"/>
              <a:buChar char="•"/>
            </a:pPr>
            <a:endParaRPr lang="en-US" dirty="0">
              <a:solidFill>
                <a:schemeClr val="bg1"/>
              </a:solidFill>
              <a:latin typeface="Arial Narrow" panose="020B0606020202030204" pitchFamily="34" charset="0"/>
            </a:endParaRPr>
          </a:p>
          <a:p>
            <a:pPr marL="285750" indent="-285750">
              <a:buFont typeface="Arial" panose="020B0604020202020204" pitchFamily="34" charset="0"/>
              <a:buChar char="•"/>
            </a:pPr>
            <a:r>
              <a:rPr lang="en-US" dirty="0">
                <a:solidFill>
                  <a:schemeClr val="bg1"/>
                </a:solidFill>
                <a:latin typeface="Arial Narrow" panose="020B0606020202030204" pitchFamily="34" charset="0"/>
              </a:rPr>
              <a:t>Timesheets must be submitted by the due date on the payroll calendar.</a:t>
            </a:r>
          </a:p>
          <a:p>
            <a:pPr marL="285750" indent="-285750">
              <a:buFont typeface="Arial" panose="020B0604020202020204" pitchFamily="34" charset="0"/>
              <a:buChar char="•"/>
            </a:pPr>
            <a:endParaRPr lang="en-US" dirty="0">
              <a:solidFill>
                <a:srgbClr val="212121"/>
              </a:solidFill>
              <a:effectLst/>
              <a:latin typeface="Arial Narrow" panose="020B0606020202030204" pitchFamily="34" charset="0"/>
              <a:ea typeface="Calibri" panose="020F0502020204030204" pitchFamily="34" charset="0"/>
            </a:endParaRPr>
          </a:p>
          <a:p>
            <a:pPr marL="285750" indent="-285750">
              <a:buFont typeface="Arial" panose="020B0604020202020204" pitchFamily="34" charset="0"/>
              <a:buChar char="•"/>
            </a:pPr>
            <a:r>
              <a:rPr lang="en-US" dirty="0">
                <a:solidFill>
                  <a:srgbClr val="212121"/>
                </a:solidFill>
                <a:effectLst/>
                <a:latin typeface="Arial Narrow" panose="020B0606020202030204" pitchFamily="34" charset="0"/>
                <a:ea typeface="Calibri" panose="020F0502020204030204" pitchFamily="34" charset="0"/>
              </a:rPr>
              <a:t>On conversion days when a Monday for example is following a Tuesday class schedule, if the student is not scheduled to work on Monday, Tuesday’s work schedule should not be initiated. The student’s work hours should follow the actual day of the week and not the conversion day.</a:t>
            </a:r>
            <a:endParaRPr lang="en-US" dirty="0">
              <a:solidFill>
                <a:schemeClr val="bg1"/>
              </a:solidFill>
              <a:latin typeface="Arial Narrow" panose="020B0606020202030204" pitchFamily="34" charset="0"/>
            </a:endParaRPr>
          </a:p>
        </p:txBody>
      </p:sp>
      <p:pic>
        <p:nvPicPr>
          <p:cNvPr id="12" name="Picture 11">
            <a:extLst>
              <a:ext uri="{FF2B5EF4-FFF2-40B4-BE49-F238E27FC236}">
                <a16:creationId xmlns:a16="http://schemas.microsoft.com/office/drawing/2014/main" id="{28F5914C-3132-B34B-AC14-0213599E59C3}"/>
              </a:ext>
            </a:extLst>
          </p:cNvPr>
          <p:cNvPicPr>
            <a:picLocks noChangeAspect="1"/>
          </p:cNvPicPr>
          <p:nvPr/>
        </p:nvPicPr>
        <p:blipFill>
          <a:blip r:embed="rId4">
            <a:alphaModFix amt="46000"/>
            <a:extLst>
              <a:ext uri="{28A0092B-C50C-407E-A947-70E740481C1C}">
                <a14:useLocalDpi xmlns:a14="http://schemas.microsoft.com/office/drawing/2010/main" val="0"/>
              </a:ext>
            </a:extLst>
          </a:blip>
          <a:stretch>
            <a:fillRect/>
          </a:stretch>
        </p:blipFill>
        <p:spPr>
          <a:xfrm>
            <a:off x="6504719" y="6172200"/>
            <a:ext cx="2258291" cy="304800"/>
          </a:xfrm>
          <a:prstGeom prst="rect">
            <a:avLst/>
          </a:prstGeom>
          <a:effectLst>
            <a:outerShdw blurRad="744" dist="38100" dir="2700000" algn="tl" rotWithShape="0">
              <a:prstClr val="black">
                <a:alpha val="77000"/>
              </a:prstClr>
            </a:outerShdw>
          </a:effectLst>
        </p:spPr>
      </p:pic>
      <p:cxnSp>
        <p:nvCxnSpPr>
          <p:cNvPr id="14" name="Straight Connector 13">
            <a:extLst>
              <a:ext uri="{FF2B5EF4-FFF2-40B4-BE49-F238E27FC236}">
                <a16:creationId xmlns:a16="http://schemas.microsoft.com/office/drawing/2014/main" id="{1ED89E5F-3819-A74E-8606-0178F5DB23D8}"/>
              </a:ext>
            </a:extLst>
          </p:cNvPr>
          <p:cNvCxnSpPr/>
          <p:nvPr/>
        </p:nvCxnSpPr>
        <p:spPr>
          <a:xfrm>
            <a:off x="3429000" y="1816100"/>
            <a:ext cx="0" cy="3225800"/>
          </a:xfrm>
          <a:prstGeom prst="line">
            <a:avLst/>
          </a:prstGeom>
          <a:ln w="31750" cap="rnd"/>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DBBC1A7C-0E4C-5D43-83F5-069DE9105238}"/>
              </a:ext>
            </a:extLst>
          </p:cNvPr>
          <p:cNvSpPr/>
          <p:nvPr/>
        </p:nvSpPr>
        <p:spPr>
          <a:xfrm>
            <a:off x="0" y="0"/>
            <a:ext cx="9144000" cy="34707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bject 2">
            <a:extLst>
              <a:ext uri="{FF2B5EF4-FFF2-40B4-BE49-F238E27FC236}">
                <a16:creationId xmlns:a16="http://schemas.microsoft.com/office/drawing/2014/main" id="{E2DB7C94-5C8F-E641-9FE4-B81DF12699BE}"/>
              </a:ext>
            </a:extLst>
          </p:cNvPr>
          <p:cNvSpPr txBox="1"/>
          <p:nvPr/>
        </p:nvSpPr>
        <p:spPr>
          <a:xfrm>
            <a:off x="685800" y="76201"/>
            <a:ext cx="7772400" cy="186153"/>
          </a:xfrm>
          <a:prstGeom prst="rect">
            <a:avLst/>
          </a:prstGeom>
          <a:noFill/>
          <a:effectLst/>
        </p:spPr>
        <p:txBody>
          <a:bodyPr vert="horz" wrap="square" lIns="0" tIns="0" rIns="0" bIns="0" rtlCol="0" anchor="ctr" anchorCtr="0">
            <a:noAutofit/>
          </a:bodyPr>
          <a:lstStyle/>
          <a:p>
            <a:pPr marL="6350"/>
            <a:r>
              <a:rPr lang="en-US" sz="1000" b="1" spc="-25" dirty="0">
                <a:latin typeface="+mj-lt"/>
                <a:cs typeface="Aharoni" panose="020B0604020202020204" pitchFamily="2" charset="-79"/>
              </a:rPr>
              <a:t>POLICIES &amp; PROCEDURES</a:t>
            </a:r>
            <a:endParaRPr lang="en-US" sz="1000" dirty="0">
              <a:latin typeface="+mj-lt"/>
              <a:cs typeface="Arial Narrow" panose="020B0604020202020204" pitchFamily="34" charset="0"/>
            </a:endParaRPr>
          </a:p>
        </p:txBody>
      </p:sp>
    </p:spTree>
  </p:cSld>
  <p:clrMapOvr>
    <a:overrideClrMapping bg1="dk1" tx1="lt1" bg2="dk2" tx2="lt2" accent1="accent1" accent2="accent2" accent3="accent3" accent4="accent4" accent5="accent5" accent6="accent6" hlink="hlink" folHlink="folHlink"/>
  </p:clrMapOvr>
  <p:transition spd="slow" advClick="0">
    <p:push dir="u"/>
  </p:transition>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4" descr="Calendar on table">
            <a:extLst>
              <a:ext uri="{FF2B5EF4-FFF2-40B4-BE49-F238E27FC236}">
                <a16:creationId xmlns:a16="http://schemas.microsoft.com/office/drawing/2014/main" id="{F12AC274-8F47-42A6-9F97-E6DB2942DF24}"/>
              </a:ext>
            </a:extLst>
          </p:cNvPr>
          <p:cNvPicPr>
            <a:picLocks noChangeAspect="1"/>
          </p:cNvPicPr>
          <p:nvPr/>
        </p:nvPicPr>
        <p:blipFill rotWithShape="1">
          <a:blip r:embed="rId3">
            <a:alphaModFix amt="50000"/>
          </a:blip>
          <a:srcRect r="11001" b="-1"/>
          <a:stretch/>
        </p:blipFill>
        <p:spPr>
          <a:xfrm>
            <a:off x="0" y="10"/>
            <a:ext cx="9143772" cy="6857990"/>
          </a:xfrm>
          <a:prstGeom prst="rect">
            <a:avLst/>
          </a:prstGeom>
          <a:effectLst/>
        </p:spPr>
      </p:pic>
      <p:sp>
        <p:nvSpPr>
          <p:cNvPr id="2" name="object 2"/>
          <p:cNvSpPr txBox="1">
            <a:spLocks noGrp="1"/>
          </p:cNvSpPr>
          <p:nvPr>
            <p:ph type="title"/>
          </p:nvPr>
        </p:nvSpPr>
        <p:spPr>
          <a:prstGeom prst="rect">
            <a:avLst/>
          </a:prstGeom>
        </p:spPr>
        <p:txBody>
          <a:bodyPr vert="horz" lIns="91440" tIns="45720" rIns="91440" bIns="45720" rtlCol="0" anchor="ctr">
            <a:normAutofit/>
          </a:bodyPr>
          <a:lstStyle/>
          <a:p>
            <a:pPr marL="12700" defTabSz="914400"/>
            <a:r>
              <a:rPr lang="en-US" sz="2400" spc="-5" dirty="0">
                <a:solidFill>
                  <a:schemeClr val="accent5">
                    <a:lumMod val="50000"/>
                  </a:schemeClr>
                </a:solidFill>
              </a:rPr>
              <a:t>Timesheets </a:t>
            </a:r>
            <a:br>
              <a:rPr lang="en-US" sz="2400" spc="-5" dirty="0">
                <a:solidFill>
                  <a:schemeClr val="accent5">
                    <a:lumMod val="50000"/>
                  </a:schemeClr>
                </a:solidFill>
              </a:rPr>
            </a:br>
            <a:r>
              <a:rPr lang="en-US" sz="2400" spc="-5" dirty="0">
                <a:solidFill>
                  <a:schemeClr val="accent5">
                    <a:lumMod val="50000"/>
                  </a:schemeClr>
                </a:solidFill>
              </a:rPr>
              <a:t>and</a:t>
            </a:r>
            <a:r>
              <a:rPr lang="en-US" sz="2400" spc="-60" dirty="0">
                <a:solidFill>
                  <a:schemeClr val="accent5">
                    <a:lumMod val="50000"/>
                  </a:schemeClr>
                </a:solidFill>
              </a:rPr>
              <a:t> </a:t>
            </a:r>
            <a:r>
              <a:rPr lang="en-US" sz="2400" spc="-20" dirty="0">
                <a:solidFill>
                  <a:schemeClr val="accent5">
                    <a:lumMod val="50000"/>
                  </a:schemeClr>
                </a:solidFill>
              </a:rPr>
              <a:t>Payments</a:t>
            </a:r>
          </a:p>
        </p:txBody>
      </p:sp>
      <p:sp>
        <p:nvSpPr>
          <p:cNvPr id="3" name="object 3"/>
          <p:cNvSpPr txBox="1"/>
          <p:nvPr/>
        </p:nvSpPr>
        <p:spPr>
          <a:xfrm>
            <a:off x="3732476" y="1066800"/>
            <a:ext cx="4685479" cy="4826000"/>
          </a:xfrm>
          <a:prstGeom prst="rect">
            <a:avLst/>
          </a:prstGeom>
          <a:effectLst>
            <a:outerShdw blurRad="127000" sx="50000" sy="50000" algn="ctr" rotWithShape="0">
              <a:schemeClr val="bg1"/>
            </a:outerShdw>
          </a:effectLst>
        </p:spPr>
        <p:txBody>
          <a:bodyPr vert="horz" lIns="91440" tIns="45720" rIns="91440" bIns="45720" rtlCol="0" anchor="ctr">
            <a:noAutofit/>
          </a:bodyPr>
          <a:lstStyle/>
          <a:p>
            <a:pPr marR="258445" defTabSz="914400">
              <a:lnSpc>
                <a:spcPct val="110000"/>
              </a:lnSpc>
              <a:spcBef>
                <a:spcPts val="1540"/>
              </a:spcBef>
              <a:buClr>
                <a:schemeClr val="accent1"/>
              </a:buClr>
              <a:buSzPct val="100000"/>
              <a:tabLst>
                <a:tab pos="527050" algn="l"/>
              </a:tabLst>
            </a:pPr>
            <a:r>
              <a:rPr lang="en-US" sz="1500" b="1" spc="-10" dirty="0">
                <a:solidFill>
                  <a:schemeClr val="bg1"/>
                </a:solidFill>
                <a:latin typeface="Arial Narrow" panose="020B0606020202030204" pitchFamily="34" charset="0"/>
              </a:rPr>
              <a:t>STUDENTS </a:t>
            </a:r>
            <a:r>
              <a:rPr lang="en-US" sz="1500" b="1" spc="-5" dirty="0">
                <a:solidFill>
                  <a:schemeClr val="bg1"/>
                </a:solidFill>
                <a:latin typeface="Arial Narrow" panose="020B0606020202030204" pitchFamily="34" charset="0"/>
              </a:rPr>
              <a:t>WILL </a:t>
            </a:r>
            <a:r>
              <a:rPr lang="en-US" sz="1500" b="1" dirty="0">
                <a:solidFill>
                  <a:schemeClr val="bg1"/>
                </a:solidFill>
                <a:latin typeface="Arial Narrow" panose="020B0606020202030204" pitchFamily="34" charset="0"/>
              </a:rPr>
              <a:t>NOT </a:t>
            </a:r>
            <a:r>
              <a:rPr lang="en-US" sz="1500" b="1" spc="-5" dirty="0">
                <a:solidFill>
                  <a:schemeClr val="bg1"/>
                </a:solidFill>
                <a:latin typeface="Arial Narrow" panose="020B0606020202030204" pitchFamily="34" charset="0"/>
              </a:rPr>
              <a:t>BE PAID </a:t>
            </a:r>
            <a:r>
              <a:rPr lang="en-US" sz="1500" b="1" spc="-10" dirty="0">
                <a:solidFill>
                  <a:schemeClr val="bg1"/>
                </a:solidFill>
                <a:latin typeface="Arial Narrow" panose="020B0606020202030204" pitchFamily="34" charset="0"/>
              </a:rPr>
              <a:t>BY </a:t>
            </a:r>
            <a:br>
              <a:rPr lang="en-US" sz="1500" b="1" spc="-10" dirty="0">
                <a:solidFill>
                  <a:schemeClr val="bg1"/>
                </a:solidFill>
                <a:latin typeface="Arial Narrow" panose="020B0606020202030204" pitchFamily="34" charset="0"/>
              </a:rPr>
            </a:br>
            <a:r>
              <a:rPr lang="en-US" sz="1500" b="1" spc="-5" dirty="0">
                <a:solidFill>
                  <a:schemeClr val="bg1"/>
                </a:solidFill>
                <a:latin typeface="Arial Narrow" panose="020B0606020202030204" pitchFamily="34" charset="0"/>
              </a:rPr>
              <a:t>THE </a:t>
            </a:r>
            <a:r>
              <a:rPr lang="en-US" sz="1500" b="1" spc="-15" dirty="0">
                <a:solidFill>
                  <a:schemeClr val="bg1"/>
                </a:solidFill>
                <a:latin typeface="Arial Narrow" panose="020B0606020202030204" pitchFamily="34" charset="0"/>
              </a:rPr>
              <a:t>FEDERAL </a:t>
            </a:r>
            <a:r>
              <a:rPr lang="en-US" sz="1500" b="1" spc="-25" dirty="0">
                <a:solidFill>
                  <a:schemeClr val="bg1"/>
                </a:solidFill>
                <a:latin typeface="Arial Narrow" panose="020B0606020202030204" pitchFamily="34" charset="0"/>
              </a:rPr>
              <a:t>WORK </a:t>
            </a:r>
            <a:r>
              <a:rPr lang="en-US" sz="1500" b="1" spc="-5" dirty="0">
                <a:solidFill>
                  <a:schemeClr val="bg1"/>
                </a:solidFill>
                <a:latin typeface="Arial Narrow" panose="020B0606020202030204" pitchFamily="34" charset="0"/>
              </a:rPr>
              <a:t>STUDY </a:t>
            </a:r>
            <a:r>
              <a:rPr lang="en-US" sz="1500" b="1" spc="-20" dirty="0">
                <a:solidFill>
                  <a:schemeClr val="bg1"/>
                </a:solidFill>
                <a:latin typeface="Arial Narrow" panose="020B0606020202030204" pitchFamily="34" charset="0"/>
              </a:rPr>
              <a:t>GRANT</a:t>
            </a:r>
            <a:r>
              <a:rPr lang="en-US" sz="1500" b="1" spc="85" dirty="0">
                <a:solidFill>
                  <a:schemeClr val="bg1"/>
                </a:solidFill>
                <a:latin typeface="Arial Narrow" panose="020B0606020202030204" pitchFamily="34" charset="0"/>
              </a:rPr>
              <a:t> </a:t>
            </a:r>
            <a:r>
              <a:rPr lang="en-US" sz="1500" b="1" spc="-5" dirty="0">
                <a:solidFill>
                  <a:schemeClr val="bg1"/>
                </a:solidFill>
                <a:latin typeface="Arial Narrow" panose="020B0606020202030204" pitchFamily="34" charset="0"/>
              </a:rPr>
              <a:t>IF:</a:t>
            </a:r>
          </a:p>
          <a:p>
            <a:pPr marL="260350" marR="258445" indent="-260350" defTabSz="914400">
              <a:lnSpc>
                <a:spcPct val="120000"/>
              </a:lnSpc>
              <a:spcBef>
                <a:spcPts val="1540"/>
              </a:spcBef>
              <a:buClr>
                <a:schemeClr val="accent1"/>
              </a:buClr>
              <a:buSzPct val="100000"/>
              <a:buFont typeface="Arial" panose="020B0604020202020204" pitchFamily="34" charset="0"/>
              <a:buChar char="•"/>
              <a:tabLst>
                <a:tab pos="527050" algn="l"/>
              </a:tabLst>
            </a:pPr>
            <a:r>
              <a:rPr lang="en-US" sz="1500" spc="-5" dirty="0">
                <a:solidFill>
                  <a:schemeClr val="bg1"/>
                </a:solidFill>
                <a:latin typeface="Arial Narrow" panose="020B0606020202030204" pitchFamily="34" charset="0"/>
              </a:rPr>
              <a:t>The </a:t>
            </a:r>
            <a:r>
              <a:rPr lang="en-US" sz="1500" spc="-15" dirty="0">
                <a:solidFill>
                  <a:schemeClr val="bg1"/>
                </a:solidFill>
                <a:latin typeface="Arial Narrow" panose="020B0606020202030204" pitchFamily="34" charset="0"/>
              </a:rPr>
              <a:t>student’s </a:t>
            </a:r>
            <a:r>
              <a:rPr lang="en-US" sz="1500" spc="-5" dirty="0">
                <a:solidFill>
                  <a:schemeClr val="bg1"/>
                </a:solidFill>
                <a:latin typeface="Arial Narrow" panose="020B0606020202030204" pitchFamily="34" charset="0"/>
              </a:rPr>
              <a:t>earnings </a:t>
            </a:r>
            <a:r>
              <a:rPr lang="en-US" sz="1500" spc="-15" dirty="0">
                <a:solidFill>
                  <a:schemeClr val="bg1"/>
                </a:solidFill>
                <a:latin typeface="Arial Narrow" panose="020B0606020202030204" pitchFamily="34" charset="0"/>
              </a:rPr>
              <a:t>exceed </a:t>
            </a:r>
            <a:r>
              <a:rPr lang="en-US" sz="1500" dirty="0">
                <a:solidFill>
                  <a:schemeClr val="bg1"/>
                </a:solidFill>
                <a:latin typeface="Arial Narrow" panose="020B0606020202030204" pitchFamily="34" charset="0"/>
              </a:rPr>
              <a:t>the </a:t>
            </a:r>
            <a:r>
              <a:rPr lang="en-US" sz="1500" spc="-15" dirty="0">
                <a:solidFill>
                  <a:schemeClr val="bg1"/>
                </a:solidFill>
                <a:latin typeface="Arial Narrow" panose="020B0606020202030204" pitchFamily="34" charset="0"/>
              </a:rPr>
              <a:t>student’s approved </a:t>
            </a:r>
            <a:r>
              <a:rPr lang="en-US" sz="1500" spc="-10" dirty="0">
                <a:solidFill>
                  <a:schemeClr val="bg1"/>
                </a:solidFill>
                <a:latin typeface="Arial Narrow" panose="020B0606020202030204" pitchFamily="34" charset="0"/>
              </a:rPr>
              <a:t>work- study </a:t>
            </a:r>
            <a:r>
              <a:rPr lang="en-US" sz="1500" spc="-15" dirty="0">
                <a:solidFill>
                  <a:schemeClr val="bg1"/>
                </a:solidFill>
                <a:latin typeface="Arial Narrow" panose="020B0606020202030204" pitchFamily="34" charset="0"/>
              </a:rPr>
              <a:t>award </a:t>
            </a:r>
            <a:r>
              <a:rPr lang="en-US" sz="1500" spc="-20" dirty="0">
                <a:solidFill>
                  <a:schemeClr val="bg1"/>
                </a:solidFill>
                <a:latin typeface="Arial Narrow" panose="020B0606020202030204" pitchFamily="34" charset="0"/>
              </a:rPr>
              <a:t>for </a:t>
            </a:r>
            <a:r>
              <a:rPr lang="en-US" sz="1500" dirty="0">
                <a:solidFill>
                  <a:schemeClr val="bg1"/>
                </a:solidFill>
                <a:latin typeface="Arial Narrow" panose="020B0606020202030204" pitchFamily="34" charset="0"/>
              </a:rPr>
              <a:t>the</a:t>
            </a:r>
            <a:r>
              <a:rPr lang="en-US" sz="1500" spc="-45" dirty="0">
                <a:solidFill>
                  <a:schemeClr val="bg1"/>
                </a:solidFill>
                <a:latin typeface="Arial Narrow" panose="020B0606020202030204" pitchFamily="34" charset="0"/>
              </a:rPr>
              <a:t> </a:t>
            </a:r>
            <a:r>
              <a:rPr lang="en-US" sz="1500" spc="-55" dirty="0">
                <a:solidFill>
                  <a:schemeClr val="bg1"/>
                </a:solidFill>
                <a:latin typeface="Arial Narrow" panose="020B0606020202030204" pitchFamily="34" charset="0"/>
              </a:rPr>
              <a:t>year.</a:t>
            </a:r>
            <a:endParaRPr lang="en-US" sz="1500" dirty="0">
              <a:solidFill>
                <a:schemeClr val="bg1"/>
              </a:solidFill>
              <a:latin typeface="Arial Narrow" panose="020B0606020202030204" pitchFamily="34" charset="0"/>
            </a:endParaRPr>
          </a:p>
          <a:p>
            <a:pPr marL="260350" marR="5080" indent="-260350" defTabSz="914400">
              <a:lnSpc>
                <a:spcPct val="120000"/>
              </a:lnSpc>
              <a:spcBef>
                <a:spcPts val="575"/>
              </a:spcBef>
              <a:buClr>
                <a:schemeClr val="accent1"/>
              </a:buClr>
              <a:buSzPct val="100000"/>
              <a:buFont typeface="Arial" panose="020B0604020202020204" pitchFamily="34" charset="0"/>
              <a:buChar char="•"/>
              <a:tabLst>
                <a:tab pos="527050" algn="l"/>
              </a:tabLst>
            </a:pPr>
            <a:r>
              <a:rPr lang="en-US" sz="1500" spc="-5" dirty="0">
                <a:solidFill>
                  <a:schemeClr val="bg1"/>
                </a:solidFill>
                <a:latin typeface="Arial Narrow" panose="020B0606020202030204" pitchFamily="34" charset="0"/>
              </a:rPr>
              <a:t>The FWS supervisor </a:t>
            </a:r>
            <a:r>
              <a:rPr lang="en-US" sz="1500" spc="-10" dirty="0">
                <a:solidFill>
                  <a:schemeClr val="bg1"/>
                </a:solidFill>
                <a:latin typeface="Arial Narrow" panose="020B0606020202030204" pitchFamily="34" charset="0"/>
              </a:rPr>
              <a:t>allows </a:t>
            </a:r>
            <a:r>
              <a:rPr lang="en-US" sz="1500" dirty="0">
                <a:solidFill>
                  <a:schemeClr val="bg1"/>
                </a:solidFill>
                <a:latin typeface="Arial Narrow" panose="020B0606020202030204" pitchFamily="34" charset="0"/>
              </a:rPr>
              <a:t>the </a:t>
            </a:r>
            <a:r>
              <a:rPr lang="en-US" sz="1500" spc="-10" dirty="0">
                <a:solidFill>
                  <a:schemeClr val="bg1"/>
                </a:solidFill>
                <a:latin typeface="Arial Narrow" panose="020B0606020202030204" pitchFamily="34" charset="0"/>
              </a:rPr>
              <a:t>student </a:t>
            </a:r>
            <a:r>
              <a:rPr lang="en-US" sz="1500" spc="-15" dirty="0">
                <a:solidFill>
                  <a:schemeClr val="bg1"/>
                </a:solidFill>
                <a:latin typeface="Arial Narrow" panose="020B0606020202030204" pitchFamily="34" charset="0"/>
              </a:rPr>
              <a:t>to start </a:t>
            </a:r>
            <a:r>
              <a:rPr lang="en-US" sz="1500" spc="-10" dirty="0">
                <a:solidFill>
                  <a:schemeClr val="bg1"/>
                </a:solidFill>
                <a:latin typeface="Arial Narrow" panose="020B0606020202030204" pitchFamily="34" charset="0"/>
              </a:rPr>
              <a:t>working </a:t>
            </a:r>
            <a:r>
              <a:rPr lang="en-US" sz="1500" spc="-20" dirty="0">
                <a:solidFill>
                  <a:schemeClr val="bg1"/>
                </a:solidFill>
                <a:latin typeface="Arial Narrow" panose="020B0606020202030204" pitchFamily="34" charset="0"/>
              </a:rPr>
              <a:t>before </a:t>
            </a:r>
            <a:r>
              <a:rPr lang="en-US" sz="1500" dirty="0">
                <a:solidFill>
                  <a:schemeClr val="bg1"/>
                </a:solidFill>
                <a:latin typeface="Arial Narrow" panose="020B0606020202030204" pitchFamily="34" charset="0"/>
              </a:rPr>
              <a:t>the </a:t>
            </a:r>
            <a:r>
              <a:rPr lang="en-US" sz="1500" spc="-10" dirty="0">
                <a:solidFill>
                  <a:schemeClr val="bg1"/>
                </a:solidFill>
                <a:latin typeface="Arial Narrow" panose="020B0606020202030204" pitchFamily="34" charset="0"/>
              </a:rPr>
              <a:t>student </a:t>
            </a:r>
            <a:r>
              <a:rPr lang="en-US" sz="1500" dirty="0">
                <a:solidFill>
                  <a:schemeClr val="bg1"/>
                </a:solidFill>
                <a:latin typeface="Arial Narrow" panose="020B0606020202030204" pitchFamily="34" charset="0"/>
              </a:rPr>
              <a:t>is </a:t>
            </a:r>
            <a:r>
              <a:rPr lang="en-US" sz="1500" spc="-5" dirty="0">
                <a:solidFill>
                  <a:schemeClr val="bg1"/>
                </a:solidFill>
                <a:latin typeface="Arial Narrow" panose="020B0606020202030204" pitchFamily="34" charset="0"/>
              </a:rPr>
              <a:t>eligible </a:t>
            </a:r>
            <a:r>
              <a:rPr lang="en-US" sz="1500" spc="-15" dirty="0">
                <a:solidFill>
                  <a:schemeClr val="bg1"/>
                </a:solidFill>
                <a:latin typeface="Arial Narrow" panose="020B0606020202030204" pitchFamily="34" charset="0"/>
              </a:rPr>
              <a:t>to start</a:t>
            </a:r>
            <a:r>
              <a:rPr lang="en-US" sz="1500" spc="-35" dirty="0">
                <a:solidFill>
                  <a:schemeClr val="bg1"/>
                </a:solidFill>
                <a:latin typeface="Arial Narrow" panose="020B0606020202030204" pitchFamily="34" charset="0"/>
              </a:rPr>
              <a:t> </a:t>
            </a:r>
            <a:r>
              <a:rPr lang="en-US" sz="1500" spc="-10" dirty="0">
                <a:solidFill>
                  <a:schemeClr val="bg1"/>
                </a:solidFill>
                <a:latin typeface="Arial Narrow" panose="020B0606020202030204" pitchFamily="34" charset="0"/>
              </a:rPr>
              <a:t>working.</a:t>
            </a:r>
            <a:endParaRPr lang="en-US" sz="1500" dirty="0">
              <a:solidFill>
                <a:schemeClr val="bg1"/>
              </a:solidFill>
              <a:latin typeface="Arial Narrow" panose="020B0606020202030204" pitchFamily="34" charset="0"/>
            </a:endParaRPr>
          </a:p>
          <a:p>
            <a:pPr marL="260350" marR="196215" indent="-260350" defTabSz="914400">
              <a:lnSpc>
                <a:spcPct val="120000"/>
              </a:lnSpc>
              <a:spcBef>
                <a:spcPts val="575"/>
              </a:spcBef>
              <a:buClr>
                <a:schemeClr val="accent1"/>
              </a:buClr>
              <a:buSzPct val="100000"/>
              <a:buFont typeface="Arial" panose="020B0604020202020204" pitchFamily="34" charset="0"/>
              <a:buChar char="•"/>
              <a:tabLst>
                <a:tab pos="527050" algn="l"/>
              </a:tabLst>
            </a:pPr>
            <a:r>
              <a:rPr lang="en-US" sz="1500" spc="-5" dirty="0">
                <a:solidFill>
                  <a:schemeClr val="bg1"/>
                </a:solidFill>
                <a:latin typeface="Arial Narrow" panose="020B0606020202030204" pitchFamily="34" charset="0"/>
              </a:rPr>
              <a:t>The FWS supervisor </a:t>
            </a:r>
            <a:r>
              <a:rPr lang="en-US" sz="1500" spc="-10" dirty="0">
                <a:solidFill>
                  <a:schemeClr val="bg1"/>
                </a:solidFill>
                <a:latin typeface="Arial Narrow" panose="020B0606020202030204" pitchFamily="34" charset="0"/>
              </a:rPr>
              <a:t>allows </a:t>
            </a:r>
            <a:r>
              <a:rPr lang="en-US" sz="1500" dirty="0">
                <a:solidFill>
                  <a:schemeClr val="bg1"/>
                </a:solidFill>
                <a:latin typeface="Arial Narrow" panose="020B0606020202030204" pitchFamily="34" charset="0"/>
              </a:rPr>
              <a:t>the </a:t>
            </a:r>
            <a:r>
              <a:rPr lang="en-US" sz="1500" spc="-10" dirty="0">
                <a:solidFill>
                  <a:schemeClr val="bg1"/>
                </a:solidFill>
                <a:latin typeface="Arial Narrow" panose="020B0606020202030204" pitchFamily="34" charset="0"/>
              </a:rPr>
              <a:t>student </a:t>
            </a:r>
            <a:r>
              <a:rPr lang="en-US" sz="1500" spc="-15" dirty="0">
                <a:solidFill>
                  <a:schemeClr val="bg1"/>
                </a:solidFill>
                <a:latin typeface="Arial Narrow" panose="020B0606020202030204" pitchFamily="34" charset="0"/>
              </a:rPr>
              <a:t>to </a:t>
            </a:r>
            <a:r>
              <a:rPr lang="en-US" sz="1500" spc="-10" dirty="0">
                <a:solidFill>
                  <a:schemeClr val="bg1"/>
                </a:solidFill>
                <a:latin typeface="Arial Narrow" panose="020B0606020202030204" pitchFamily="34" charset="0"/>
              </a:rPr>
              <a:t>continue working after </a:t>
            </a:r>
            <a:r>
              <a:rPr lang="en-US" sz="1500" dirty="0">
                <a:solidFill>
                  <a:schemeClr val="bg1"/>
                </a:solidFill>
                <a:latin typeface="Arial Narrow" panose="020B0606020202030204" pitchFamily="34" charset="0"/>
              </a:rPr>
              <a:t>the </a:t>
            </a:r>
            <a:r>
              <a:rPr lang="en-US" sz="1500" spc="-10" dirty="0">
                <a:solidFill>
                  <a:schemeClr val="bg1"/>
                </a:solidFill>
                <a:latin typeface="Arial Narrow" panose="020B0606020202030204" pitchFamily="34" charset="0"/>
              </a:rPr>
              <a:t>student </a:t>
            </a:r>
            <a:r>
              <a:rPr lang="en-US" sz="1500" dirty="0">
                <a:solidFill>
                  <a:schemeClr val="bg1"/>
                </a:solidFill>
                <a:latin typeface="Arial Narrow" panose="020B0606020202030204" pitchFamily="34" charset="0"/>
              </a:rPr>
              <a:t>is </a:t>
            </a:r>
            <a:r>
              <a:rPr lang="en-US" sz="1500" spc="-5" dirty="0">
                <a:solidFill>
                  <a:schemeClr val="bg1"/>
                </a:solidFill>
                <a:latin typeface="Arial Narrow" panose="020B0606020202030204" pitchFamily="34" charset="0"/>
              </a:rPr>
              <a:t>no </a:t>
            </a:r>
            <a:r>
              <a:rPr lang="en-US" sz="1500" spc="-10" dirty="0">
                <a:solidFill>
                  <a:schemeClr val="bg1"/>
                </a:solidFill>
                <a:latin typeface="Arial Narrow" panose="020B0606020202030204" pitchFamily="34" charset="0"/>
              </a:rPr>
              <a:t>longer </a:t>
            </a:r>
            <a:r>
              <a:rPr lang="en-US" sz="1500" spc="-5" dirty="0">
                <a:solidFill>
                  <a:schemeClr val="bg1"/>
                </a:solidFill>
                <a:latin typeface="Arial Narrow" panose="020B0606020202030204" pitchFamily="34" charset="0"/>
              </a:rPr>
              <a:t>eligible </a:t>
            </a:r>
            <a:r>
              <a:rPr lang="en-US" sz="1500" spc="-15" dirty="0">
                <a:solidFill>
                  <a:schemeClr val="bg1"/>
                </a:solidFill>
                <a:latin typeface="Arial Narrow" panose="020B0606020202030204" pitchFamily="34" charset="0"/>
              </a:rPr>
              <a:t>to </a:t>
            </a:r>
            <a:r>
              <a:rPr lang="en-US" sz="1500" spc="-10" dirty="0">
                <a:solidFill>
                  <a:schemeClr val="bg1"/>
                </a:solidFill>
                <a:latin typeface="Arial Narrow" panose="020B0606020202030204" pitchFamily="34" charset="0"/>
              </a:rPr>
              <a:t>work, </a:t>
            </a:r>
            <a:r>
              <a:rPr lang="en-US" sz="1500" spc="-5" dirty="0">
                <a:solidFill>
                  <a:schemeClr val="bg1"/>
                </a:solidFill>
                <a:latin typeface="Arial Narrow" panose="020B0606020202030204" pitchFamily="34" charset="0"/>
              </a:rPr>
              <a:t>including </a:t>
            </a:r>
            <a:r>
              <a:rPr lang="en-US" sz="1500" spc="-10" dirty="0">
                <a:solidFill>
                  <a:schemeClr val="bg1"/>
                </a:solidFill>
                <a:latin typeface="Arial Narrow" panose="020B0606020202030204" pitchFamily="34" charset="0"/>
              </a:rPr>
              <a:t>after </a:t>
            </a:r>
            <a:r>
              <a:rPr lang="en-US" sz="1500" dirty="0">
                <a:solidFill>
                  <a:schemeClr val="bg1"/>
                </a:solidFill>
                <a:latin typeface="Arial Narrow" panose="020B0606020202030204" pitchFamily="34" charset="0"/>
              </a:rPr>
              <a:t>the </a:t>
            </a:r>
            <a:r>
              <a:rPr lang="en-US" sz="1500" spc="-5" dirty="0">
                <a:solidFill>
                  <a:schemeClr val="bg1"/>
                </a:solidFill>
                <a:latin typeface="Arial Narrow" panose="020B0606020202030204" pitchFamily="34" charset="0"/>
              </a:rPr>
              <a:t>FWS </a:t>
            </a:r>
            <a:r>
              <a:rPr lang="en-US" sz="1500" spc="-15" dirty="0">
                <a:solidFill>
                  <a:schemeClr val="bg1"/>
                </a:solidFill>
                <a:latin typeface="Arial Narrow" panose="020B0606020202030204" pitchFamily="34" charset="0"/>
              </a:rPr>
              <a:t>contract</a:t>
            </a:r>
            <a:r>
              <a:rPr lang="en-US" sz="1500" spc="-100" dirty="0">
                <a:solidFill>
                  <a:schemeClr val="bg1"/>
                </a:solidFill>
                <a:latin typeface="Arial Narrow" panose="020B0606020202030204" pitchFamily="34" charset="0"/>
              </a:rPr>
              <a:t> </a:t>
            </a:r>
            <a:r>
              <a:rPr lang="en-US" sz="1500" spc="-5" dirty="0">
                <a:solidFill>
                  <a:schemeClr val="bg1"/>
                </a:solidFill>
                <a:latin typeface="Arial Narrow" panose="020B0606020202030204" pitchFamily="34" charset="0"/>
              </a:rPr>
              <a:t>ends.</a:t>
            </a:r>
            <a:endParaRPr lang="en-US" sz="1500" dirty="0">
              <a:solidFill>
                <a:schemeClr val="bg1"/>
              </a:solidFill>
              <a:latin typeface="Arial Narrow" panose="020B0606020202030204" pitchFamily="34" charset="0"/>
            </a:endParaRPr>
          </a:p>
          <a:p>
            <a:pPr marL="260350" marR="390525" indent="-260350" defTabSz="914400">
              <a:lnSpc>
                <a:spcPct val="120000"/>
              </a:lnSpc>
              <a:spcBef>
                <a:spcPts val="575"/>
              </a:spcBef>
              <a:buClr>
                <a:schemeClr val="accent1"/>
              </a:buClr>
              <a:buSzPct val="100000"/>
              <a:buFont typeface="Arial" panose="020B0604020202020204" pitchFamily="34" charset="0"/>
              <a:buChar char="•"/>
              <a:tabLst>
                <a:tab pos="527050" algn="l"/>
              </a:tabLst>
            </a:pPr>
            <a:r>
              <a:rPr lang="en-US" sz="1500" spc="-5" dirty="0">
                <a:solidFill>
                  <a:schemeClr val="bg1"/>
                </a:solidFill>
                <a:latin typeface="Arial Narrow" panose="020B0606020202030204" pitchFamily="34" charset="0"/>
              </a:rPr>
              <a:t>The </a:t>
            </a:r>
            <a:r>
              <a:rPr lang="en-US" sz="1500" spc="-15" dirty="0">
                <a:solidFill>
                  <a:schemeClr val="bg1"/>
                </a:solidFill>
                <a:latin typeface="Arial Narrow" panose="020B0606020202030204" pitchFamily="34" charset="0"/>
              </a:rPr>
              <a:t>student’s </a:t>
            </a:r>
            <a:r>
              <a:rPr lang="en-US" sz="1500" spc="-10" dirty="0">
                <a:solidFill>
                  <a:schemeClr val="bg1"/>
                </a:solidFill>
                <a:latin typeface="Arial Narrow" panose="020B0606020202030204" pitchFamily="34" charset="0"/>
              </a:rPr>
              <a:t>enrollment </a:t>
            </a:r>
            <a:r>
              <a:rPr lang="en-US" sz="1500" spc="-15" dirty="0">
                <a:solidFill>
                  <a:schemeClr val="bg1"/>
                </a:solidFill>
                <a:latin typeface="Arial Narrow" panose="020B0606020202030204" pitchFamily="34" charset="0"/>
              </a:rPr>
              <a:t>drops </a:t>
            </a:r>
            <a:r>
              <a:rPr lang="en-US" sz="1500" spc="-5" dirty="0">
                <a:solidFill>
                  <a:schemeClr val="bg1"/>
                </a:solidFill>
                <a:latin typeface="Arial Narrow" panose="020B0606020202030204" pitchFamily="34" charset="0"/>
              </a:rPr>
              <a:t>below </a:t>
            </a:r>
            <a:r>
              <a:rPr lang="en-US" sz="1500" dirty="0">
                <a:solidFill>
                  <a:schemeClr val="bg1"/>
                </a:solidFill>
                <a:latin typeface="Arial Narrow" panose="020B0606020202030204" pitchFamily="34" charset="0"/>
              </a:rPr>
              <a:t>6 </a:t>
            </a:r>
            <a:r>
              <a:rPr lang="en-US" sz="1500" spc="-5" dirty="0">
                <a:solidFill>
                  <a:schemeClr val="bg1"/>
                </a:solidFill>
                <a:latin typeface="Arial Narrow" panose="020B0606020202030204" pitchFamily="34" charset="0"/>
              </a:rPr>
              <a:t>credits, and </a:t>
            </a:r>
            <a:r>
              <a:rPr lang="en-US" sz="1500" dirty="0">
                <a:solidFill>
                  <a:schemeClr val="bg1"/>
                </a:solidFill>
                <a:latin typeface="Arial Narrow" panose="020B0606020202030204" pitchFamily="34" charset="0"/>
              </a:rPr>
              <a:t>the </a:t>
            </a:r>
            <a:r>
              <a:rPr lang="en-US" sz="1500" spc="-10" dirty="0">
                <a:solidFill>
                  <a:schemeClr val="bg1"/>
                </a:solidFill>
                <a:latin typeface="Arial Narrow" panose="020B0606020202030204" pitchFamily="34" charset="0"/>
              </a:rPr>
              <a:t>student continues working after </a:t>
            </a:r>
            <a:r>
              <a:rPr lang="en-US" sz="1500" dirty="0">
                <a:solidFill>
                  <a:schemeClr val="bg1"/>
                </a:solidFill>
                <a:latin typeface="Arial Narrow" panose="020B0606020202030204" pitchFamily="34" charset="0"/>
              </a:rPr>
              <a:t>the </a:t>
            </a:r>
            <a:r>
              <a:rPr lang="en-US" sz="1500" spc="-10" dirty="0">
                <a:solidFill>
                  <a:schemeClr val="bg1"/>
                </a:solidFill>
                <a:latin typeface="Arial Narrow" panose="020B0606020202030204" pitchFamily="34" charset="0"/>
              </a:rPr>
              <a:t>student </a:t>
            </a:r>
            <a:r>
              <a:rPr lang="en-US" sz="1500" spc="-5" dirty="0">
                <a:solidFill>
                  <a:schemeClr val="bg1"/>
                </a:solidFill>
                <a:latin typeface="Arial Narrow" panose="020B0606020202030204" pitchFamily="34" charset="0"/>
              </a:rPr>
              <a:t>and FWS supervisor </a:t>
            </a:r>
            <a:r>
              <a:rPr lang="en-US" sz="1500" spc="-15" dirty="0">
                <a:solidFill>
                  <a:schemeClr val="bg1"/>
                </a:solidFill>
                <a:latin typeface="Arial Narrow" panose="020B0606020202030204" pitchFamily="34" charset="0"/>
              </a:rPr>
              <a:t>are </a:t>
            </a:r>
            <a:r>
              <a:rPr lang="en-US" sz="1500" spc="-5" dirty="0">
                <a:solidFill>
                  <a:schemeClr val="bg1"/>
                </a:solidFill>
                <a:latin typeface="Arial Narrow" panose="020B0606020202030204" pitchFamily="34" charset="0"/>
              </a:rPr>
              <a:t>notified </a:t>
            </a:r>
            <a:r>
              <a:rPr lang="en-US" sz="1500" spc="-10" dirty="0">
                <a:solidFill>
                  <a:schemeClr val="bg1"/>
                </a:solidFill>
                <a:latin typeface="Arial Narrow" panose="020B0606020202030204" pitchFamily="34" charset="0"/>
              </a:rPr>
              <a:t>that </a:t>
            </a:r>
            <a:r>
              <a:rPr lang="en-US" sz="1500" dirty="0">
                <a:solidFill>
                  <a:schemeClr val="bg1"/>
                </a:solidFill>
                <a:latin typeface="Arial Narrow" panose="020B0606020202030204" pitchFamily="34" charset="0"/>
              </a:rPr>
              <a:t>the </a:t>
            </a:r>
            <a:r>
              <a:rPr lang="en-US" sz="1500" spc="-10" dirty="0">
                <a:solidFill>
                  <a:schemeClr val="bg1"/>
                </a:solidFill>
                <a:latin typeface="Arial Narrow" panose="020B0606020202030204" pitchFamily="34" charset="0"/>
              </a:rPr>
              <a:t>student must </a:t>
            </a:r>
            <a:r>
              <a:rPr lang="en-US" sz="1500" spc="-20" dirty="0">
                <a:solidFill>
                  <a:schemeClr val="bg1"/>
                </a:solidFill>
                <a:latin typeface="Arial Narrow" panose="020B0606020202030204" pitchFamily="34" charset="0"/>
              </a:rPr>
              <a:t>stop</a:t>
            </a:r>
            <a:r>
              <a:rPr lang="en-US" sz="1500" spc="75" dirty="0">
                <a:solidFill>
                  <a:schemeClr val="bg1"/>
                </a:solidFill>
                <a:latin typeface="Arial Narrow" panose="020B0606020202030204" pitchFamily="34" charset="0"/>
              </a:rPr>
              <a:t> </a:t>
            </a:r>
            <a:r>
              <a:rPr lang="en-US" sz="1500" spc="-10" dirty="0">
                <a:solidFill>
                  <a:schemeClr val="bg1"/>
                </a:solidFill>
                <a:latin typeface="Arial Narrow" panose="020B0606020202030204" pitchFamily="34" charset="0"/>
              </a:rPr>
              <a:t>working.</a:t>
            </a:r>
          </a:p>
          <a:p>
            <a:pPr marL="260350" marR="390525" indent="-260350" defTabSz="914400">
              <a:lnSpc>
                <a:spcPct val="120000"/>
              </a:lnSpc>
              <a:spcBef>
                <a:spcPts val="575"/>
              </a:spcBef>
              <a:buClr>
                <a:schemeClr val="accent1"/>
              </a:buClr>
              <a:buSzPct val="100000"/>
              <a:buFont typeface="Arial" panose="020B0604020202020204" pitchFamily="34" charset="0"/>
              <a:buChar char="•"/>
              <a:tabLst>
                <a:tab pos="527050" algn="l"/>
              </a:tabLst>
            </a:pPr>
            <a:r>
              <a:rPr lang="en-US" sz="1500" spc="-10" dirty="0">
                <a:solidFill>
                  <a:schemeClr val="bg1"/>
                </a:solidFill>
                <a:latin typeface="Arial Narrow" panose="020B0606020202030204" pitchFamily="34" charset="0"/>
              </a:rPr>
              <a:t>The Student received notification that they are not meeting SAP, they must notify the supervisor and stop working immediately.</a:t>
            </a:r>
            <a:endParaRPr lang="en-US" sz="1500" b="1" spc="-5" dirty="0">
              <a:solidFill>
                <a:schemeClr val="bg1"/>
              </a:solidFill>
              <a:latin typeface="Arial Narrow" panose="020B0606020202030204" pitchFamily="34" charset="0"/>
            </a:endParaRPr>
          </a:p>
          <a:p>
            <a:pPr marL="260350" marR="390525" indent="-260350" defTabSz="914400">
              <a:lnSpc>
                <a:spcPct val="120000"/>
              </a:lnSpc>
              <a:spcBef>
                <a:spcPts val="575"/>
              </a:spcBef>
              <a:buClr>
                <a:schemeClr val="accent1"/>
              </a:buClr>
              <a:buSzPct val="100000"/>
              <a:buFont typeface="Arial" panose="020B0604020202020204" pitchFamily="34" charset="0"/>
              <a:buChar char="•"/>
              <a:tabLst>
                <a:tab pos="527050" algn="l"/>
              </a:tabLst>
            </a:pPr>
            <a:r>
              <a:rPr lang="en-US" sz="1500" b="1" spc="-5" dirty="0">
                <a:solidFill>
                  <a:schemeClr val="accent1"/>
                </a:solidFill>
                <a:latin typeface="Arial Narrow" panose="020B0606020202030204" pitchFamily="34" charset="0"/>
              </a:rPr>
              <a:t>Timesheets </a:t>
            </a:r>
            <a:r>
              <a:rPr lang="en-US" sz="1500" b="1" spc="-10" dirty="0">
                <a:solidFill>
                  <a:schemeClr val="accent1"/>
                </a:solidFill>
                <a:latin typeface="Arial Narrow" panose="020B0606020202030204" pitchFamily="34" charset="0"/>
              </a:rPr>
              <a:t>submitted </a:t>
            </a:r>
            <a:r>
              <a:rPr lang="en-US" sz="1500" b="1" spc="-5" dirty="0">
                <a:solidFill>
                  <a:schemeClr val="accent1"/>
                </a:solidFill>
                <a:latin typeface="Arial Narrow" panose="020B0606020202030204" pitchFamily="34" charset="0"/>
              </a:rPr>
              <a:t>will </a:t>
            </a:r>
            <a:r>
              <a:rPr lang="en-US" sz="1500" b="1" dirty="0">
                <a:solidFill>
                  <a:schemeClr val="accent1"/>
                </a:solidFill>
                <a:latin typeface="Arial Narrow" panose="020B0606020202030204" pitchFamily="34" charset="0"/>
              </a:rPr>
              <a:t>not </a:t>
            </a:r>
            <a:r>
              <a:rPr lang="en-US" sz="1500" b="1" spc="-5" dirty="0">
                <a:solidFill>
                  <a:schemeClr val="accent1"/>
                </a:solidFill>
                <a:latin typeface="Arial Narrow" panose="020B0606020202030204" pitchFamily="34" charset="0"/>
              </a:rPr>
              <a:t>be</a:t>
            </a:r>
            <a:r>
              <a:rPr lang="en-US" sz="1500" b="1" spc="-30" dirty="0">
                <a:solidFill>
                  <a:schemeClr val="accent1"/>
                </a:solidFill>
                <a:latin typeface="Arial Narrow" panose="020B0606020202030204" pitchFamily="34" charset="0"/>
              </a:rPr>
              <a:t> </a:t>
            </a:r>
            <a:r>
              <a:rPr lang="en-US" sz="1500" b="1" spc="-5" dirty="0">
                <a:solidFill>
                  <a:schemeClr val="accent1"/>
                </a:solidFill>
                <a:latin typeface="Arial Narrow" panose="020B0606020202030204" pitchFamily="34" charset="0"/>
              </a:rPr>
              <a:t>processed.</a:t>
            </a:r>
            <a:endParaRPr lang="en-US" sz="1500" dirty="0">
              <a:solidFill>
                <a:schemeClr val="accent1"/>
              </a:solidFill>
              <a:latin typeface="Arial Narrow" panose="020B0606020202030204" pitchFamily="34" charset="0"/>
            </a:endParaRPr>
          </a:p>
          <a:p>
            <a:pPr marL="260350" marR="390525" indent="-260350" defTabSz="914400">
              <a:lnSpc>
                <a:spcPct val="110000"/>
              </a:lnSpc>
              <a:spcBef>
                <a:spcPts val="575"/>
              </a:spcBef>
              <a:buClr>
                <a:schemeClr val="accent1"/>
              </a:buClr>
              <a:buSzPct val="100000"/>
              <a:buFont typeface="Arial" panose="020B0604020202020204" pitchFamily="34" charset="0"/>
              <a:buChar char="•"/>
              <a:tabLst>
                <a:tab pos="527050" algn="l"/>
              </a:tabLst>
            </a:pPr>
            <a:endParaRPr lang="en-US" sz="1500" dirty="0">
              <a:solidFill>
                <a:schemeClr val="bg1"/>
              </a:solidFill>
              <a:latin typeface="Arial Narrow" panose="020B0606020202030204" pitchFamily="34" charset="0"/>
            </a:endParaRPr>
          </a:p>
        </p:txBody>
      </p:sp>
      <p:pic>
        <p:nvPicPr>
          <p:cNvPr id="12" name="Picture 11">
            <a:extLst>
              <a:ext uri="{FF2B5EF4-FFF2-40B4-BE49-F238E27FC236}">
                <a16:creationId xmlns:a16="http://schemas.microsoft.com/office/drawing/2014/main" id="{28F5914C-3132-B34B-AC14-0213599E59C3}"/>
              </a:ext>
            </a:extLst>
          </p:cNvPr>
          <p:cNvPicPr>
            <a:picLocks noChangeAspect="1"/>
          </p:cNvPicPr>
          <p:nvPr/>
        </p:nvPicPr>
        <p:blipFill>
          <a:blip r:embed="rId4">
            <a:alphaModFix amt="46000"/>
            <a:extLst>
              <a:ext uri="{28A0092B-C50C-407E-A947-70E740481C1C}">
                <a14:useLocalDpi xmlns:a14="http://schemas.microsoft.com/office/drawing/2010/main" val="0"/>
              </a:ext>
            </a:extLst>
          </a:blip>
          <a:stretch>
            <a:fillRect/>
          </a:stretch>
        </p:blipFill>
        <p:spPr>
          <a:xfrm>
            <a:off x="6504719" y="6172200"/>
            <a:ext cx="2258291" cy="304800"/>
          </a:xfrm>
          <a:prstGeom prst="rect">
            <a:avLst/>
          </a:prstGeom>
          <a:effectLst>
            <a:outerShdw blurRad="744" dist="38100" dir="2700000" algn="tl" rotWithShape="0">
              <a:prstClr val="black">
                <a:alpha val="77000"/>
              </a:prstClr>
            </a:outerShdw>
          </a:effectLst>
        </p:spPr>
      </p:pic>
      <p:cxnSp>
        <p:nvCxnSpPr>
          <p:cNvPr id="14" name="Straight Connector 13">
            <a:extLst>
              <a:ext uri="{FF2B5EF4-FFF2-40B4-BE49-F238E27FC236}">
                <a16:creationId xmlns:a16="http://schemas.microsoft.com/office/drawing/2014/main" id="{1ED89E5F-3819-A74E-8606-0178F5DB23D8}"/>
              </a:ext>
            </a:extLst>
          </p:cNvPr>
          <p:cNvCxnSpPr/>
          <p:nvPr/>
        </p:nvCxnSpPr>
        <p:spPr>
          <a:xfrm>
            <a:off x="3429000" y="1816100"/>
            <a:ext cx="0" cy="3225800"/>
          </a:xfrm>
          <a:prstGeom prst="line">
            <a:avLst/>
          </a:prstGeom>
          <a:ln w="31750" cap="rnd"/>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AEFB7E70-3F5D-1D4C-8E9B-3B52C3B8C2C4}"/>
              </a:ext>
            </a:extLst>
          </p:cNvPr>
          <p:cNvSpPr/>
          <p:nvPr/>
        </p:nvSpPr>
        <p:spPr>
          <a:xfrm>
            <a:off x="0" y="0"/>
            <a:ext cx="9144000" cy="34707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bject 2">
            <a:extLst>
              <a:ext uri="{FF2B5EF4-FFF2-40B4-BE49-F238E27FC236}">
                <a16:creationId xmlns:a16="http://schemas.microsoft.com/office/drawing/2014/main" id="{AAAD3EAC-A74F-B347-A38B-25EE7F26FEA8}"/>
              </a:ext>
            </a:extLst>
          </p:cNvPr>
          <p:cNvSpPr txBox="1"/>
          <p:nvPr/>
        </p:nvSpPr>
        <p:spPr>
          <a:xfrm>
            <a:off x="685800" y="76201"/>
            <a:ext cx="7772400" cy="186153"/>
          </a:xfrm>
          <a:prstGeom prst="rect">
            <a:avLst/>
          </a:prstGeom>
          <a:noFill/>
          <a:effectLst/>
        </p:spPr>
        <p:txBody>
          <a:bodyPr vert="horz" wrap="square" lIns="0" tIns="0" rIns="0" bIns="0" rtlCol="0" anchor="ctr" anchorCtr="0">
            <a:noAutofit/>
          </a:bodyPr>
          <a:lstStyle/>
          <a:p>
            <a:pPr marL="6350"/>
            <a:r>
              <a:rPr lang="en-US" sz="1000" b="1" spc="-25" dirty="0">
                <a:cs typeface="Aharoni" panose="020B0604020202020204" pitchFamily="2" charset="-79"/>
              </a:rPr>
              <a:t>POLICIES &amp; PROCEDURES</a:t>
            </a:r>
            <a:endParaRPr lang="en-US" sz="1000" dirty="0">
              <a:cs typeface="Arial Narrow" panose="020B0604020202020204" pitchFamily="34" charset="0"/>
            </a:endParaRPr>
          </a:p>
        </p:txBody>
      </p:sp>
    </p:spTree>
    <p:extLst>
      <p:ext uri="{BB962C8B-B14F-4D97-AF65-F5344CB8AC3E}">
        <p14:creationId xmlns:p14="http://schemas.microsoft.com/office/powerpoint/2010/main" val="4187081629"/>
      </p:ext>
    </p:extLst>
  </p:cSld>
  <p:clrMapOvr>
    <a:overrideClrMapping bg1="dk1" tx1="lt1" bg2="dk2" tx2="lt2" accent1="accent1" accent2="accent2" accent3="accent3" accent4="accent4" accent5="accent5" accent6="accent6" hlink="hlink" folHlink="folHlink"/>
  </p:clrMapOvr>
  <p:transition spd="slow" advClick="0">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1613916" y="2508516"/>
            <a:ext cx="472439" cy="661403"/>
          </a:xfrm>
          <a:prstGeom prst="rect">
            <a:avLst/>
          </a:prstGeom>
          <a:blipFill>
            <a:blip r:embed="rId3" cstate="print"/>
            <a:stretch>
              <a:fillRect/>
            </a:stretch>
          </a:blipFill>
        </p:spPr>
        <p:txBody>
          <a:bodyPr wrap="square" lIns="0" tIns="0" rIns="0" bIns="0" rtlCol="0"/>
          <a:lstStyle/>
          <a:p>
            <a:endParaRPr/>
          </a:p>
        </p:txBody>
      </p:sp>
      <p:sp>
        <p:nvSpPr>
          <p:cNvPr id="10" name="object 10"/>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lang="en-US" spc="-40" dirty="0"/>
              <a:t>Transfers</a:t>
            </a:r>
          </a:p>
        </p:txBody>
      </p:sp>
      <p:sp>
        <p:nvSpPr>
          <p:cNvPr id="3" name="Content Placeholder 2">
            <a:extLst>
              <a:ext uri="{FF2B5EF4-FFF2-40B4-BE49-F238E27FC236}">
                <a16:creationId xmlns:a16="http://schemas.microsoft.com/office/drawing/2014/main" id="{4F7C4A58-70A1-0840-8262-CE0BFE902E0E}"/>
              </a:ext>
            </a:extLst>
          </p:cNvPr>
          <p:cNvSpPr>
            <a:spLocks noGrp="1"/>
          </p:cNvSpPr>
          <p:nvPr>
            <p:ph idx="1"/>
          </p:nvPr>
        </p:nvSpPr>
        <p:spPr/>
        <p:txBody>
          <a:bodyPr/>
          <a:lstStyle/>
          <a:p>
            <a:pPr marL="231775" indent="-225425"/>
            <a:r>
              <a:rPr lang="en-US" sz="1800" spc="-10" dirty="0">
                <a:latin typeface="Arial Narrow" panose="020B0604020202020204" pitchFamily="34" charset="0"/>
                <a:cs typeface="Arial Narrow" panose="020B0604020202020204" pitchFamily="34" charset="0"/>
              </a:rPr>
              <a:t>Once </a:t>
            </a:r>
            <a:r>
              <a:rPr lang="en-US" sz="1800" spc="-15" dirty="0">
                <a:latin typeface="Arial Narrow" panose="020B0604020202020204" pitchFamily="34" charset="0"/>
                <a:cs typeface="Arial Narrow" panose="020B0604020202020204" pitchFamily="34" charset="0"/>
              </a:rPr>
              <a:t>students </a:t>
            </a:r>
            <a:r>
              <a:rPr lang="en-US" sz="1800" spc="-20" dirty="0">
                <a:latin typeface="Arial Narrow" panose="020B0604020202020204" pitchFamily="34" charset="0"/>
                <a:cs typeface="Arial Narrow" panose="020B0604020202020204" pitchFamily="34" charset="0"/>
              </a:rPr>
              <a:t>have </a:t>
            </a:r>
            <a:r>
              <a:rPr lang="en-US" sz="1800" spc="-10" dirty="0">
                <a:latin typeface="Arial Narrow" panose="020B0604020202020204" pitchFamily="34" charset="0"/>
                <a:cs typeface="Arial Narrow" panose="020B0604020202020204" pitchFamily="34" charset="0"/>
              </a:rPr>
              <a:t>accepted </a:t>
            </a:r>
            <a:r>
              <a:rPr lang="en-US" sz="1800" spc="-5" dirty="0">
                <a:latin typeface="Arial Narrow" panose="020B0604020202020204" pitchFamily="34" charset="0"/>
                <a:cs typeface="Arial Narrow" panose="020B0604020202020204" pitchFamily="34" charset="0"/>
              </a:rPr>
              <a:t>a </a:t>
            </a:r>
            <a:r>
              <a:rPr lang="en-US" sz="1800" spc="-10" dirty="0">
                <a:latin typeface="Arial Narrow" panose="020B0604020202020204" pitchFamily="34" charset="0"/>
                <a:cs typeface="Arial Narrow" panose="020B0604020202020204" pitchFamily="34" charset="0"/>
              </a:rPr>
              <a:t>FWS </a:t>
            </a:r>
            <a:r>
              <a:rPr lang="en-US" sz="1800" dirty="0">
                <a:latin typeface="Arial Narrow" panose="020B0604020202020204" pitchFamily="34" charset="0"/>
                <a:cs typeface="Arial Narrow" panose="020B0604020202020204" pitchFamily="34" charset="0"/>
              </a:rPr>
              <a:t>job </a:t>
            </a:r>
            <a:r>
              <a:rPr lang="en-US" sz="1800" spc="-10" dirty="0">
                <a:latin typeface="Arial Narrow" panose="020B0604020202020204" pitchFamily="34" charset="0"/>
                <a:cs typeface="Arial Narrow" panose="020B0604020202020204" pitchFamily="34" charset="0"/>
              </a:rPr>
              <a:t>they </a:t>
            </a:r>
            <a:r>
              <a:rPr lang="en-US" sz="1800" spc="-15" dirty="0">
                <a:latin typeface="Arial Narrow" panose="020B0604020202020204" pitchFamily="34" charset="0"/>
                <a:cs typeface="Arial Narrow" panose="020B0604020202020204" pitchFamily="34" charset="0"/>
              </a:rPr>
              <a:t>are expected </a:t>
            </a:r>
            <a:r>
              <a:rPr lang="en-US" sz="1800" spc="-20" dirty="0">
                <a:latin typeface="Arial Narrow" panose="020B0604020202020204" pitchFamily="34" charset="0"/>
                <a:cs typeface="Arial Narrow" panose="020B0604020202020204" pitchFamily="34" charset="0"/>
              </a:rPr>
              <a:t>to </a:t>
            </a:r>
            <a:r>
              <a:rPr lang="en-US" sz="1800" spc="-10" dirty="0">
                <a:latin typeface="Arial Narrow" panose="020B0604020202020204" pitchFamily="34" charset="0"/>
                <a:cs typeface="Arial Narrow" panose="020B0604020202020204" pitchFamily="34" charset="0"/>
              </a:rPr>
              <a:t>remain </a:t>
            </a:r>
            <a:r>
              <a:rPr lang="en-US" sz="1800" spc="-15" dirty="0">
                <a:latin typeface="Arial Narrow" panose="020B0604020202020204" pitchFamily="34" charset="0"/>
                <a:cs typeface="Arial Narrow" panose="020B0604020202020204" pitchFamily="34" charset="0"/>
              </a:rPr>
              <a:t>at </a:t>
            </a:r>
            <a:r>
              <a:rPr lang="en-US" sz="1800" spc="-10" dirty="0">
                <a:latin typeface="Arial Narrow" panose="020B0604020202020204" pitchFamily="34" charset="0"/>
                <a:cs typeface="Arial Narrow" panose="020B0604020202020204" pitchFamily="34" charset="0"/>
              </a:rPr>
              <a:t>that </a:t>
            </a:r>
            <a:r>
              <a:rPr lang="en-US" sz="1800" spc="-5" dirty="0">
                <a:latin typeface="Arial Narrow" panose="020B0604020202020204" pitchFamily="34" charset="0"/>
                <a:cs typeface="Arial Narrow" panose="020B0604020202020204" pitchFamily="34" charset="0"/>
              </a:rPr>
              <a:t>job-site </a:t>
            </a:r>
            <a:r>
              <a:rPr lang="en-US" sz="1800" spc="-20" dirty="0">
                <a:latin typeface="Arial Narrow" panose="020B0604020202020204" pitchFamily="34" charset="0"/>
                <a:cs typeface="Arial Narrow" panose="020B0604020202020204" pitchFamily="34" charset="0"/>
              </a:rPr>
              <a:t>for </a:t>
            </a:r>
            <a:r>
              <a:rPr lang="en-US" sz="1800" spc="-10" dirty="0">
                <a:latin typeface="Arial Narrow" panose="020B0604020202020204" pitchFamily="34" charset="0"/>
                <a:cs typeface="Arial Narrow" panose="020B0604020202020204" pitchFamily="34" charset="0"/>
              </a:rPr>
              <a:t>the </a:t>
            </a:r>
            <a:r>
              <a:rPr lang="en-US" sz="1800" spc="-15" dirty="0">
                <a:latin typeface="Arial Narrow" panose="020B0604020202020204" pitchFamily="34" charset="0"/>
                <a:cs typeface="Arial Narrow" panose="020B0604020202020204" pitchFamily="34" charset="0"/>
              </a:rPr>
              <a:t>duration </a:t>
            </a:r>
            <a:r>
              <a:rPr lang="en-US" sz="1800" dirty="0">
                <a:latin typeface="Arial Narrow" panose="020B0604020202020204" pitchFamily="34" charset="0"/>
                <a:cs typeface="Arial Narrow" panose="020B0604020202020204" pitchFamily="34" charset="0"/>
              </a:rPr>
              <a:t>of </a:t>
            </a:r>
            <a:r>
              <a:rPr lang="en-US" sz="1800" spc="-5" dirty="0">
                <a:latin typeface="Arial Narrow" panose="020B0604020202020204" pitchFamily="34" charset="0"/>
                <a:cs typeface="Arial Narrow" panose="020B0604020202020204" pitchFamily="34" charset="0"/>
              </a:rPr>
              <a:t>their </a:t>
            </a:r>
            <a:r>
              <a:rPr lang="en-US" sz="1800" spc="-10" dirty="0">
                <a:latin typeface="Arial Narrow" panose="020B0604020202020204" pitchFamily="34" charset="0"/>
                <a:cs typeface="Arial Narrow" panose="020B0604020202020204" pitchFamily="34" charset="0"/>
              </a:rPr>
              <a:t>FWS</a:t>
            </a:r>
            <a:r>
              <a:rPr lang="en-US" sz="1800" spc="-35" dirty="0">
                <a:latin typeface="Arial Narrow" panose="020B0604020202020204" pitchFamily="34" charset="0"/>
                <a:cs typeface="Arial Narrow" panose="020B0604020202020204" pitchFamily="34" charset="0"/>
              </a:rPr>
              <a:t> </a:t>
            </a:r>
            <a:r>
              <a:rPr lang="en-US" sz="1800" spc="-15" dirty="0">
                <a:latin typeface="Arial Narrow" panose="020B0604020202020204" pitchFamily="34" charset="0"/>
                <a:cs typeface="Arial Narrow" panose="020B0604020202020204" pitchFamily="34" charset="0"/>
              </a:rPr>
              <a:t>Contract.</a:t>
            </a:r>
          </a:p>
          <a:p>
            <a:r>
              <a:rPr lang="en-US" sz="1800" spc="-10" dirty="0">
                <a:latin typeface="Arial Narrow" panose="020B0604020202020204" pitchFamily="34" charset="0"/>
                <a:cs typeface="Arial Narrow" panose="020B0604020202020204" pitchFamily="34" charset="0"/>
              </a:rPr>
              <a:t>Reassignment </a:t>
            </a:r>
            <a:r>
              <a:rPr lang="en-US" sz="1800" spc="-20" dirty="0">
                <a:latin typeface="Arial Narrow" panose="020B0604020202020204" pitchFamily="34" charset="0"/>
                <a:cs typeface="Arial Narrow" panose="020B0604020202020204" pitchFamily="34" charset="0"/>
              </a:rPr>
              <a:t>to </a:t>
            </a:r>
            <a:r>
              <a:rPr lang="en-US" sz="1800" spc="-5" dirty="0">
                <a:latin typeface="Arial Narrow" panose="020B0604020202020204" pitchFamily="34" charset="0"/>
                <a:cs typeface="Arial Narrow" panose="020B0604020202020204" pitchFamily="34" charset="0"/>
              </a:rPr>
              <a:t>another </a:t>
            </a:r>
            <a:r>
              <a:rPr lang="en-US" sz="1800" spc="-10" dirty="0">
                <a:latin typeface="Arial Narrow" panose="020B0604020202020204" pitchFamily="34" charset="0"/>
                <a:cs typeface="Arial Narrow" panose="020B0604020202020204" pitchFamily="34" charset="0"/>
              </a:rPr>
              <a:t>department </a:t>
            </a:r>
            <a:r>
              <a:rPr lang="en-US" sz="1800" spc="-20" dirty="0">
                <a:latin typeface="Arial Narrow" panose="020B0604020202020204" pitchFamily="34" charset="0"/>
                <a:cs typeface="Arial Narrow" panose="020B0604020202020204" pitchFamily="34" charset="0"/>
              </a:rPr>
              <a:t>before </a:t>
            </a:r>
            <a:r>
              <a:rPr lang="en-US" sz="1800" spc="-10" dirty="0">
                <a:latin typeface="Arial Narrow" panose="020B0604020202020204" pitchFamily="34" charset="0"/>
                <a:cs typeface="Arial Narrow" panose="020B0604020202020204" pitchFamily="34" charset="0"/>
              </a:rPr>
              <a:t>the FWS </a:t>
            </a:r>
            <a:r>
              <a:rPr lang="en-US" sz="1800" spc="-15" dirty="0">
                <a:latin typeface="Arial Narrow" panose="020B0604020202020204" pitchFamily="34" charset="0"/>
                <a:cs typeface="Arial Narrow" panose="020B0604020202020204" pitchFamily="34" charset="0"/>
              </a:rPr>
              <a:t>Contract </a:t>
            </a:r>
            <a:r>
              <a:rPr lang="en-US" sz="1800" spc="-5" dirty="0">
                <a:latin typeface="Arial Narrow" panose="020B0604020202020204" pitchFamily="34" charset="0"/>
                <a:cs typeface="Arial Narrow" panose="020B0604020202020204" pitchFamily="34" charset="0"/>
              </a:rPr>
              <a:t>has </a:t>
            </a:r>
            <a:r>
              <a:rPr lang="en-US" sz="1800" spc="-10" dirty="0">
                <a:latin typeface="Arial Narrow" panose="020B0604020202020204" pitchFamily="34" charset="0"/>
                <a:cs typeface="Arial Narrow" panose="020B0604020202020204" pitchFamily="34" charset="0"/>
              </a:rPr>
              <a:t>ended </a:t>
            </a:r>
            <a:r>
              <a:rPr lang="en-US" sz="1800" spc="-5" dirty="0">
                <a:latin typeface="Arial Narrow" panose="020B0604020202020204" pitchFamily="34" charset="0"/>
                <a:cs typeface="Arial Narrow" panose="020B0604020202020204" pitchFamily="34" charset="0"/>
              </a:rPr>
              <a:t>will only be </a:t>
            </a:r>
            <a:r>
              <a:rPr lang="en-US" sz="1800" spc="-10" dirty="0">
                <a:latin typeface="Arial Narrow" panose="020B0604020202020204" pitchFamily="34" charset="0"/>
                <a:cs typeface="Arial Narrow" panose="020B0604020202020204" pitchFamily="34" charset="0"/>
              </a:rPr>
              <a:t>considered in </a:t>
            </a:r>
            <a:r>
              <a:rPr lang="en-US" sz="1800" spc="-15" dirty="0">
                <a:latin typeface="Arial Narrow" panose="020B0604020202020204" pitchFamily="34" charset="0"/>
                <a:cs typeface="Arial Narrow" panose="020B0604020202020204" pitchFamily="34" charset="0"/>
              </a:rPr>
              <a:t>extenuating circumstances </a:t>
            </a:r>
            <a:r>
              <a:rPr lang="en-US" sz="1800" spc="-5" dirty="0">
                <a:latin typeface="Arial Narrow" panose="020B0604020202020204" pitchFamily="34" charset="0"/>
                <a:cs typeface="Arial Narrow" panose="020B0604020202020204" pitchFamily="34" charset="0"/>
              </a:rPr>
              <a:t>and </a:t>
            </a:r>
            <a:r>
              <a:rPr lang="en-US" sz="1800" spc="-15" dirty="0">
                <a:latin typeface="Arial Narrow" panose="020B0604020202020204" pitchFamily="34" charset="0"/>
                <a:cs typeface="Arial Narrow" panose="020B0604020202020204" pitchFamily="34" charset="0"/>
              </a:rPr>
              <a:t>approval </a:t>
            </a:r>
            <a:r>
              <a:rPr lang="en-US" sz="1800" spc="-5" dirty="0">
                <a:latin typeface="Arial Narrow" panose="020B0604020202020204" pitchFamily="34" charset="0"/>
                <a:cs typeface="Arial Narrow" panose="020B0604020202020204" pitchFamily="34" charset="0"/>
              </a:rPr>
              <a:t>will be </a:t>
            </a:r>
            <a:r>
              <a:rPr lang="en-US" sz="1800" spc="-15" dirty="0">
                <a:latin typeface="Arial Narrow" panose="020B0604020202020204" pitchFamily="34" charset="0"/>
                <a:cs typeface="Arial Narrow" panose="020B0604020202020204" pitchFamily="34" charset="0"/>
              </a:rPr>
              <a:t>at </a:t>
            </a:r>
            <a:r>
              <a:rPr lang="en-US" sz="1800" spc="-10" dirty="0">
                <a:latin typeface="Arial Narrow" panose="020B0604020202020204" pitchFamily="34" charset="0"/>
                <a:cs typeface="Arial Narrow" panose="020B0604020202020204" pitchFamily="34" charset="0"/>
              </a:rPr>
              <a:t>the discretion </a:t>
            </a:r>
            <a:r>
              <a:rPr lang="en-US" sz="1800" dirty="0">
                <a:latin typeface="Arial Narrow" panose="020B0604020202020204" pitchFamily="34" charset="0"/>
                <a:cs typeface="Arial Narrow" panose="020B0604020202020204" pitchFamily="34" charset="0"/>
              </a:rPr>
              <a:t>of </a:t>
            </a:r>
            <a:r>
              <a:rPr lang="en-US" sz="1800" spc="-5" dirty="0">
                <a:latin typeface="Arial Narrow" panose="020B0604020202020204" pitchFamily="34" charset="0"/>
                <a:cs typeface="Arial Narrow" panose="020B0604020202020204" pitchFamily="34" charset="0"/>
              </a:rPr>
              <a:t>Financial Aid</a:t>
            </a:r>
            <a:r>
              <a:rPr lang="en-US" sz="1800" spc="-45" dirty="0">
                <a:latin typeface="Arial Narrow" panose="020B0604020202020204" pitchFamily="34" charset="0"/>
                <a:cs typeface="Arial Narrow" panose="020B0604020202020204" pitchFamily="34" charset="0"/>
              </a:rPr>
              <a:t> </a:t>
            </a:r>
            <a:r>
              <a:rPr lang="en-US" sz="1800" spc="-5" dirty="0">
                <a:latin typeface="Arial Narrow" panose="020B0604020202020204" pitchFamily="34" charset="0"/>
                <a:cs typeface="Arial Narrow" panose="020B0604020202020204" pitchFamily="34" charset="0"/>
              </a:rPr>
              <a:t>Services.</a:t>
            </a:r>
          </a:p>
          <a:p>
            <a:pPr marR="132715">
              <a:lnSpc>
                <a:spcPts val="2110"/>
              </a:lnSpc>
            </a:pPr>
            <a:r>
              <a:rPr lang="en-US" sz="1800" spc="-10" dirty="0">
                <a:latin typeface="Arial Narrow" panose="020B0604020202020204" pitchFamily="34" charset="0"/>
                <a:cs typeface="Arial Narrow" panose="020B0604020202020204" pitchFamily="34" charset="0"/>
              </a:rPr>
              <a:t>The </a:t>
            </a:r>
            <a:r>
              <a:rPr lang="en-US" sz="1800" spc="-15" dirty="0">
                <a:latin typeface="Arial Narrow" panose="020B0604020202020204" pitchFamily="34" charset="0"/>
                <a:cs typeface="Arial Narrow" panose="020B0604020202020204" pitchFamily="34" charset="0"/>
              </a:rPr>
              <a:t>student </a:t>
            </a:r>
            <a:r>
              <a:rPr lang="en-US" sz="1800" spc="-10" dirty="0">
                <a:latin typeface="Arial Narrow" panose="020B0604020202020204" pitchFamily="34" charset="0"/>
                <a:cs typeface="Arial Narrow" panose="020B0604020202020204" pitchFamily="34" charset="0"/>
              </a:rPr>
              <a:t>must </a:t>
            </a:r>
            <a:r>
              <a:rPr lang="en-US" sz="1800" spc="-5" dirty="0">
                <a:latin typeface="Arial Narrow" panose="020B0604020202020204" pitchFamily="34" charset="0"/>
                <a:cs typeface="Arial Narrow" panose="020B0604020202020204" pitchFamily="34" charset="0"/>
              </a:rPr>
              <a:t>submit </a:t>
            </a:r>
            <a:r>
              <a:rPr lang="en-US" sz="1800" spc="-10" dirty="0">
                <a:latin typeface="Arial Narrow" panose="020B0604020202020204" pitchFamily="34" charset="0"/>
                <a:cs typeface="Arial Narrow" panose="020B0604020202020204" pitchFamily="34" charset="0"/>
              </a:rPr>
              <a:t>the FWS </a:t>
            </a:r>
            <a:r>
              <a:rPr lang="en-US" sz="1800" spc="-40" dirty="0">
                <a:latin typeface="Arial Narrow" panose="020B0604020202020204" pitchFamily="34" charset="0"/>
                <a:cs typeface="Arial Narrow" panose="020B0604020202020204" pitchFamily="34" charset="0"/>
              </a:rPr>
              <a:t>Transfer </a:t>
            </a:r>
            <a:r>
              <a:rPr lang="en-US" sz="1800" spc="-10" dirty="0">
                <a:latin typeface="Arial Narrow" panose="020B0604020202020204" pitchFamily="34" charset="0"/>
                <a:cs typeface="Arial Narrow" panose="020B0604020202020204" pitchFamily="34" charset="0"/>
              </a:rPr>
              <a:t>Form </a:t>
            </a:r>
            <a:r>
              <a:rPr lang="en-US" sz="1800" spc="-20" dirty="0">
                <a:latin typeface="Arial Narrow" panose="020B0604020202020204" pitchFamily="34" charset="0"/>
                <a:cs typeface="Arial Narrow" panose="020B0604020202020204" pitchFamily="34" charset="0"/>
              </a:rPr>
              <a:t>to </a:t>
            </a:r>
            <a:r>
              <a:rPr lang="en-US" sz="1800" spc="-5" dirty="0">
                <a:latin typeface="Arial Narrow" panose="020B0604020202020204" pitchFamily="34" charset="0"/>
                <a:cs typeface="Arial Narrow" panose="020B0604020202020204" pitchFamily="34" charset="0"/>
              </a:rPr>
              <a:t>Financial Aid Services, and it </a:t>
            </a:r>
            <a:r>
              <a:rPr lang="en-US" sz="1800" spc="-10" dirty="0">
                <a:latin typeface="Arial Narrow" panose="020B0604020202020204" pitchFamily="34" charset="0"/>
                <a:cs typeface="Arial Narrow" panose="020B0604020202020204" pitchFamily="34" charset="0"/>
              </a:rPr>
              <a:t>must </a:t>
            </a:r>
            <a:r>
              <a:rPr lang="en-US" sz="1800" spc="-5" dirty="0">
                <a:latin typeface="Arial Narrow" panose="020B0604020202020204" pitchFamily="34" charset="0"/>
                <a:cs typeface="Arial Narrow" panose="020B0604020202020204" pitchFamily="34" charset="0"/>
              </a:rPr>
              <a:t>be signed </a:t>
            </a:r>
            <a:r>
              <a:rPr lang="en-US" sz="1800" spc="-10" dirty="0">
                <a:latin typeface="Arial Narrow" panose="020B0604020202020204" pitchFamily="34" charset="0"/>
                <a:cs typeface="Arial Narrow" panose="020B0604020202020204" pitchFamily="34" charset="0"/>
              </a:rPr>
              <a:t>by the </a:t>
            </a:r>
            <a:r>
              <a:rPr lang="en-US" sz="1800" spc="-20" dirty="0">
                <a:latin typeface="Arial Narrow" panose="020B0604020202020204" pitchFamily="34" charset="0"/>
                <a:cs typeface="Arial Narrow" panose="020B0604020202020204" pitchFamily="34" charset="0"/>
              </a:rPr>
              <a:t>student’s </a:t>
            </a:r>
            <a:r>
              <a:rPr lang="en-US" sz="1800" spc="-10" dirty="0">
                <a:latin typeface="Arial Narrow" panose="020B0604020202020204" pitchFamily="34" charset="0"/>
                <a:cs typeface="Arial Narrow" panose="020B0604020202020204" pitchFamily="34" charset="0"/>
              </a:rPr>
              <a:t>FWS </a:t>
            </a:r>
            <a:r>
              <a:rPr lang="en-US" sz="1800" dirty="0">
                <a:latin typeface="Arial Narrow" panose="020B0604020202020204" pitchFamily="34" charset="0"/>
                <a:cs typeface="Arial Narrow" panose="020B0604020202020204" pitchFamily="34" charset="0"/>
              </a:rPr>
              <a:t>supervisor </a:t>
            </a:r>
            <a:r>
              <a:rPr lang="en-US" sz="1800" spc="-20" dirty="0">
                <a:latin typeface="Arial Narrow" panose="020B0604020202020204" pitchFamily="34" charset="0"/>
                <a:cs typeface="Arial Narrow" panose="020B0604020202020204" pitchFamily="34" charset="0"/>
              </a:rPr>
              <a:t>before </a:t>
            </a:r>
            <a:r>
              <a:rPr lang="en-US" sz="1800" spc="-5" dirty="0">
                <a:latin typeface="Arial Narrow" panose="020B0604020202020204" pitchFamily="34" charset="0"/>
                <a:cs typeface="Arial Narrow" panose="020B0604020202020204" pitchFamily="34" charset="0"/>
              </a:rPr>
              <a:t>it will be</a:t>
            </a:r>
            <a:r>
              <a:rPr lang="en-US" sz="1800" spc="55" dirty="0">
                <a:latin typeface="Arial Narrow" panose="020B0604020202020204" pitchFamily="34" charset="0"/>
                <a:cs typeface="Arial Narrow" panose="020B0604020202020204" pitchFamily="34" charset="0"/>
              </a:rPr>
              <a:t> </a:t>
            </a:r>
            <a:r>
              <a:rPr lang="en-US" sz="1800" spc="-15" dirty="0">
                <a:latin typeface="Arial Narrow" panose="020B0604020202020204" pitchFamily="34" charset="0"/>
                <a:cs typeface="Arial Narrow" panose="020B0604020202020204" pitchFamily="34" charset="0"/>
              </a:rPr>
              <a:t>reviewed.</a:t>
            </a:r>
            <a:endParaRPr lang="en-US" sz="1800" dirty="0">
              <a:latin typeface="Arial Narrow" panose="020B0604020202020204" pitchFamily="34" charset="0"/>
              <a:cs typeface="Arial Narrow" panose="020B0604020202020204" pitchFamily="34" charset="0"/>
            </a:endParaRPr>
          </a:p>
          <a:p>
            <a:r>
              <a:rPr lang="en-US" sz="1800" spc="-10" dirty="0">
                <a:latin typeface="Arial Narrow" panose="020B0604020202020204" pitchFamily="34" charset="0"/>
                <a:cs typeface="Arial Narrow" panose="020B0604020202020204" pitchFamily="34" charset="0"/>
              </a:rPr>
              <a:t>Students </a:t>
            </a:r>
            <a:r>
              <a:rPr lang="en-US" sz="1800" spc="-15" dirty="0">
                <a:latin typeface="Arial Narrow" panose="020B0604020202020204" pitchFamily="34" charset="0"/>
                <a:cs typeface="Arial Narrow" panose="020B0604020202020204" pitchFamily="34" charset="0"/>
              </a:rPr>
              <a:t>can </a:t>
            </a:r>
            <a:r>
              <a:rPr lang="en-US" sz="1800" spc="-5" dirty="0">
                <a:latin typeface="Arial Narrow" panose="020B0604020202020204" pitchFamily="34" charset="0"/>
                <a:cs typeface="Arial Narrow" panose="020B0604020202020204" pitchFamily="34" charset="0"/>
              </a:rPr>
              <a:t>pick up </a:t>
            </a:r>
            <a:r>
              <a:rPr lang="en-US" sz="1800" spc="-10" dirty="0">
                <a:latin typeface="Arial Narrow" panose="020B0604020202020204" pitchFamily="34" charset="0"/>
                <a:cs typeface="Arial Narrow" panose="020B0604020202020204" pitchFamily="34" charset="0"/>
              </a:rPr>
              <a:t>the </a:t>
            </a:r>
            <a:r>
              <a:rPr lang="en-US" sz="1800" spc="-20" dirty="0">
                <a:latin typeface="Arial Narrow" panose="020B0604020202020204" pitchFamily="34" charset="0"/>
                <a:cs typeface="Arial Narrow" panose="020B0604020202020204" pitchFamily="34" charset="0"/>
              </a:rPr>
              <a:t>transfer </a:t>
            </a:r>
            <a:r>
              <a:rPr lang="en-US" sz="1800" spc="-15" dirty="0">
                <a:latin typeface="Arial Narrow" panose="020B0604020202020204" pitchFamily="34" charset="0"/>
                <a:cs typeface="Arial Narrow" panose="020B0604020202020204" pitchFamily="34" charset="0"/>
              </a:rPr>
              <a:t>form at </a:t>
            </a:r>
            <a:r>
              <a:rPr lang="en-US" sz="1800" spc="-5" dirty="0">
                <a:latin typeface="Arial Narrow" panose="020B0604020202020204" pitchFamily="34" charset="0"/>
                <a:cs typeface="Arial Narrow" panose="020B0604020202020204" pitchFamily="34" charset="0"/>
              </a:rPr>
              <a:t>Financial Aid Services.</a:t>
            </a:r>
            <a:endParaRPr lang="en-US" sz="1800" dirty="0">
              <a:latin typeface="Arial Narrow" panose="020B0604020202020204" pitchFamily="34" charset="0"/>
              <a:cs typeface="Arial Narrow" panose="020B0604020202020204" pitchFamily="34" charset="0"/>
            </a:endParaRPr>
          </a:p>
        </p:txBody>
      </p:sp>
      <p:sp>
        <p:nvSpPr>
          <p:cNvPr id="9" name="Rectangle 8">
            <a:extLst>
              <a:ext uri="{FF2B5EF4-FFF2-40B4-BE49-F238E27FC236}">
                <a16:creationId xmlns:a16="http://schemas.microsoft.com/office/drawing/2014/main" id="{B3F40205-65CD-E649-A8DE-69C48FE5B857}"/>
              </a:ext>
            </a:extLst>
          </p:cNvPr>
          <p:cNvSpPr/>
          <p:nvPr/>
        </p:nvSpPr>
        <p:spPr>
          <a:xfrm>
            <a:off x="0" y="0"/>
            <a:ext cx="9144000" cy="34707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bject 2">
            <a:extLst>
              <a:ext uri="{FF2B5EF4-FFF2-40B4-BE49-F238E27FC236}">
                <a16:creationId xmlns:a16="http://schemas.microsoft.com/office/drawing/2014/main" id="{87038057-FF38-CE40-9B0B-47BCA4641FC6}"/>
              </a:ext>
            </a:extLst>
          </p:cNvPr>
          <p:cNvSpPr txBox="1"/>
          <p:nvPr/>
        </p:nvSpPr>
        <p:spPr>
          <a:xfrm>
            <a:off x="685800" y="76201"/>
            <a:ext cx="7772400" cy="186153"/>
          </a:xfrm>
          <a:prstGeom prst="rect">
            <a:avLst/>
          </a:prstGeom>
          <a:noFill/>
          <a:effectLst/>
        </p:spPr>
        <p:txBody>
          <a:bodyPr vert="horz" wrap="square" lIns="0" tIns="0" rIns="0" bIns="0" rtlCol="0" anchor="ctr" anchorCtr="0">
            <a:noAutofit/>
          </a:bodyPr>
          <a:lstStyle/>
          <a:p>
            <a:pPr marL="6350"/>
            <a:r>
              <a:rPr lang="en-US" sz="1000" b="1" spc="-25" dirty="0">
                <a:solidFill>
                  <a:schemeClr val="bg1"/>
                </a:solidFill>
                <a:latin typeface="+mj-lt"/>
                <a:cs typeface="Aharoni" panose="020B0604020202020204" pitchFamily="2" charset="-79"/>
              </a:rPr>
              <a:t>POLICIES &amp; PROCEDURES</a:t>
            </a:r>
            <a:endParaRPr lang="en-US" sz="1000" dirty="0">
              <a:solidFill>
                <a:schemeClr val="bg1"/>
              </a:solidFill>
              <a:latin typeface="+mj-lt"/>
              <a:cs typeface="Arial Narrow" panose="020B0604020202020204" pitchFamily="34" charset="0"/>
            </a:endParaRPr>
          </a:p>
        </p:txBody>
      </p:sp>
      <p:pic>
        <p:nvPicPr>
          <p:cNvPr id="15" name="Picture 14">
            <a:extLst>
              <a:ext uri="{FF2B5EF4-FFF2-40B4-BE49-F238E27FC236}">
                <a16:creationId xmlns:a16="http://schemas.microsoft.com/office/drawing/2014/main" id="{B719AC4A-BF28-B14F-94A9-CB0E766DCA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4719" y="6172200"/>
            <a:ext cx="2258291" cy="304800"/>
          </a:xfrm>
          <a:prstGeom prst="rect">
            <a:avLst/>
          </a:prstGeom>
          <a:effectLst>
            <a:outerShdw blurRad="50800" dist="38100" dir="2700000" algn="tl" rotWithShape="0">
              <a:prstClr val="black">
                <a:alpha val="40000"/>
              </a:prstClr>
            </a:outerShdw>
          </a:effectLst>
        </p:spPr>
      </p:pic>
    </p:spTree>
  </p:cSld>
  <p:clrMapOvr>
    <a:masterClrMapping/>
  </p:clrMapOvr>
  <p:transition spd="slow" advClick="0">
    <p:push dir="u"/>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902557F-2E40-2744-921E-3250271A7C78}"/>
              </a:ext>
            </a:extLst>
          </p:cNvPr>
          <p:cNvPicPr>
            <a:picLocks noChangeAspect="1"/>
          </p:cNvPicPr>
          <p:nvPr/>
        </p:nvPicPr>
        <p:blipFill rotWithShape="1">
          <a:blip r:embed="rId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sp>
        <p:nvSpPr>
          <p:cNvPr id="2" name="object 2"/>
          <p:cNvSpPr txBox="1">
            <a:spLocks noGrp="1"/>
          </p:cNvSpPr>
          <p:nvPr>
            <p:ph type="title"/>
          </p:nvPr>
        </p:nvSpPr>
        <p:spPr>
          <a:xfrm>
            <a:off x="685798" y="457200"/>
            <a:ext cx="7772401" cy="492443"/>
          </a:xfrm>
          <a:prstGeom prst="rect">
            <a:avLst/>
          </a:prstGeom>
        </p:spPr>
        <p:txBody>
          <a:bodyPr vert="horz" wrap="square" lIns="0" tIns="0" rIns="0" bIns="0" rtlCol="0">
            <a:spAutoFit/>
          </a:bodyPr>
          <a:lstStyle/>
          <a:p>
            <a:pPr marL="12700">
              <a:lnSpc>
                <a:spcPct val="100000"/>
              </a:lnSpc>
            </a:pPr>
            <a:r>
              <a:rPr dirty="0"/>
              <a:t>Termination</a:t>
            </a:r>
          </a:p>
        </p:txBody>
      </p:sp>
      <p:sp>
        <p:nvSpPr>
          <p:cNvPr id="10" name="Content Placeholder 9">
            <a:extLst>
              <a:ext uri="{FF2B5EF4-FFF2-40B4-BE49-F238E27FC236}">
                <a16:creationId xmlns:a16="http://schemas.microsoft.com/office/drawing/2014/main" id="{426AF242-FD25-C048-AA6E-4ED3C5A32A0C}"/>
              </a:ext>
            </a:extLst>
          </p:cNvPr>
          <p:cNvSpPr>
            <a:spLocks noGrp="1"/>
          </p:cNvSpPr>
          <p:nvPr>
            <p:ph idx="1"/>
          </p:nvPr>
        </p:nvSpPr>
        <p:spPr>
          <a:xfrm>
            <a:off x="685798" y="1111620"/>
            <a:ext cx="7772401" cy="3450613"/>
          </a:xfrm>
        </p:spPr>
        <p:txBody>
          <a:bodyPr/>
          <a:lstStyle/>
          <a:p>
            <a:pPr marL="0" indent="0">
              <a:lnSpc>
                <a:spcPct val="100000"/>
              </a:lnSpc>
              <a:buNone/>
            </a:pPr>
            <a:r>
              <a:rPr lang="en-US" sz="1300" b="1" spc="-5" dirty="0">
                <a:latin typeface="Arial Narrow" panose="020B0604020202020204" pitchFamily="34" charset="0"/>
                <a:cs typeface="Arial Narrow" panose="020B0604020202020204" pitchFamily="34" charset="0"/>
              </a:rPr>
              <a:t>SET </a:t>
            </a:r>
            <a:r>
              <a:rPr lang="en-US" sz="1300" b="1" dirty="0">
                <a:latin typeface="Arial Narrow" panose="020B0604020202020204" pitchFamily="34" charset="0"/>
                <a:cs typeface="Arial Narrow" panose="020B0604020202020204" pitchFamily="34" charset="0"/>
              </a:rPr>
              <a:t>CLEAR </a:t>
            </a:r>
            <a:r>
              <a:rPr lang="en-US" sz="1300" b="1" spc="-10" dirty="0">
                <a:latin typeface="Arial Narrow" panose="020B0604020202020204" pitchFamily="34" charset="0"/>
                <a:cs typeface="Arial Narrow" panose="020B0604020202020204" pitchFamily="34" charset="0"/>
              </a:rPr>
              <a:t>EXPECTATIONS </a:t>
            </a:r>
            <a:r>
              <a:rPr lang="en-US" sz="1300" b="1" dirty="0">
                <a:latin typeface="Arial Narrow" panose="020B0604020202020204" pitchFamily="34" charset="0"/>
                <a:cs typeface="Arial Narrow" panose="020B0604020202020204" pitchFamily="34" charset="0"/>
              </a:rPr>
              <a:t>UP </a:t>
            </a:r>
            <a:r>
              <a:rPr lang="en-US" sz="1300" b="1" spc="-10" dirty="0">
                <a:latin typeface="Arial Narrow" panose="020B0604020202020204" pitchFamily="34" charset="0"/>
                <a:cs typeface="Arial Narrow" panose="020B0604020202020204" pitchFamily="34" charset="0"/>
              </a:rPr>
              <a:t>FRONT </a:t>
            </a:r>
            <a:r>
              <a:rPr lang="en-US" sz="1300" b="1" dirty="0">
                <a:latin typeface="Arial Narrow" panose="020B0604020202020204" pitchFamily="34" charset="0"/>
                <a:cs typeface="Arial Narrow" panose="020B0604020202020204" pitchFamily="34" charset="0"/>
              </a:rPr>
              <a:t>AND </a:t>
            </a:r>
            <a:r>
              <a:rPr lang="en-US" sz="1300" b="1" spc="-10" dirty="0">
                <a:latin typeface="Arial Narrow" panose="020B0604020202020204" pitchFamily="34" charset="0"/>
                <a:cs typeface="Arial Narrow" panose="020B0604020202020204" pitchFamily="34" charset="0"/>
              </a:rPr>
              <a:t>TRAIN </a:t>
            </a:r>
            <a:r>
              <a:rPr lang="en-US" sz="1300" b="1" spc="-5" dirty="0">
                <a:latin typeface="Arial Narrow" panose="020B0604020202020204" pitchFamily="34" charset="0"/>
                <a:cs typeface="Arial Narrow" panose="020B0604020202020204" pitchFamily="34" charset="0"/>
              </a:rPr>
              <a:t>YOUR FWS STUDENTS. </a:t>
            </a:r>
            <a:br>
              <a:rPr lang="en-US" sz="1300" b="1" spc="-5" dirty="0">
                <a:latin typeface="Arial Narrow" panose="020B0604020202020204" pitchFamily="34" charset="0"/>
                <a:cs typeface="Arial Narrow" panose="020B0604020202020204" pitchFamily="34" charset="0"/>
              </a:rPr>
            </a:br>
            <a:r>
              <a:rPr lang="en-US" sz="1300" b="1" spc="-5" dirty="0">
                <a:latin typeface="Arial Narrow" panose="020B0604020202020204" pitchFamily="34" charset="0"/>
                <a:cs typeface="Arial Narrow" panose="020B0604020202020204" pitchFamily="34" charset="0"/>
              </a:rPr>
              <a:t>PROVIDE ON-GOING </a:t>
            </a:r>
            <a:r>
              <a:rPr lang="en-US" sz="1300" b="1" spc="-10" dirty="0">
                <a:latin typeface="Arial Narrow" panose="020B0604020202020204" pitchFamily="34" charset="0"/>
                <a:cs typeface="Arial Narrow" panose="020B0604020202020204" pitchFamily="34" charset="0"/>
              </a:rPr>
              <a:t>COACHING </a:t>
            </a:r>
            <a:r>
              <a:rPr lang="en-US" sz="1300" b="1" dirty="0">
                <a:latin typeface="Arial Narrow" panose="020B0604020202020204" pitchFamily="34" charset="0"/>
                <a:cs typeface="Arial Narrow" panose="020B0604020202020204" pitchFamily="34" charset="0"/>
              </a:rPr>
              <a:t>AND </a:t>
            </a:r>
            <a:r>
              <a:rPr lang="en-US" sz="1300" b="1" spc="-5" dirty="0">
                <a:latin typeface="Arial Narrow" panose="020B0604020202020204" pitchFamily="34" charset="0"/>
                <a:cs typeface="Arial Narrow" panose="020B0604020202020204" pitchFamily="34" charset="0"/>
              </a:rPr>
              <a:t>CONSTRUCTIVE</a:t>
            </a:r>
            <a:r>
              <a:rPr lang="en-US" sz="1300" b="1" spc="-135" dirty="0">
                <a:latin typeface="Arial Narrow" panose="020B0604020202020204" pitchFamily="34" charset="0"/>
                <a:cs typeface="Arial Narrow" panose="020B0604020202020204" pitchFamily="34" charset="0"/>
              </a:rPr>
              <a:t> </a:t>
            </a:r>
            <a:r>
              <a:rPr lang="en-US" sz="1300" b="1" spc="-5" dirty="0">
                <a:latin typeface="Arial Narrow" panose="020B0604020202020204" pitchFamily="34" charset="0"/>
                <a:cs typeface="Arial Narrow" panose="020B0604020202020204" pitchFamily="34" charset="0"/>
              </a:rPr>
              <a:t>FEEDBACK.</a:t>
            </a:r>
          </a:p>
          <a:p>
            <a:pPr marL="0" indent="0">
              <a:lnSpc>
                <a:spcPct val="100000"/>
              </a:lnSpc>
              <a:buNone/>
            </a:pPr>
            <a:r>
              <a:rPr lang="en-US" sz="1300" u="sng" spc="-5" dirty="0">
                <a:latin typeface="Arial Narrow" panose="020B0604020202020204" pitchFamily="34" charset="0"/>
                <a:cs typeface="Arial Narrow" panose="020B0604020202020204" pitchFamily="34" charset="0"/>
              </a:rPr>
              <a:t>IF PERFORMANCE </a:t>
            </a:r>
            <a:r>
              <a:rPr lang="en-US" sz="1300" u="sng" dirty="0">
                <a:latin typeface="Arial Narrow" panose="020B0604020202020204" pitchFamily="34" charset="0"/>
                <a:cs typeface="Arial Narrow" panose="020B0604020202020204" pitchFamily="34" charset="0"/>
              </a:rPr>
              <a:t>ISSUES DO NOT </a:t>
            </a:r>
            <a:r>
              <a:rPr lang="en-US" sz="1300" u="sng" spc="-5" dirty="0">
                <a:latin typeface="Arial Narrow" panose="020B0604020202020204" pitchFamily="34" charset="0"/>
                <a:cs typeface="Arial Narrow" panose="020B0604020202020204" pitchFamily="34" charset="0"/>
              </a:rPr>
              <a:t>IMPROVE, </a:t>
            </a:r>
            <a:r>
              <a:rPr lang="en-US" sz="1300" u="sng" dirty="0">
                <a:latin typeface="Arial Narrow" panose="020B0604020202020204" pitchFamily="34" charset="0"/>
                <a:cs typeface="Arial Narrow" panose="020B0604020202020204" pitchFamily="34" charset="0"/>
              </a:rPr>
              <a:t>SUPERVISORS </a:t>
            </a:r>
            <a:r>
              <a:rPr lang="en-US" sz="1300" u="sng" spc="-5" dirty="0">
                <a:latin typeface="Arial Narrow" panose="020B0604020202020204" pitchFamily="34" charset="0"/>
                <a:cs typeface="Arial Narrow" panose="020B0604020202020204" pitchFamily="34" charset="0"/>
              </a:rPr>
              <a:t>MUST FOLLOW </a:t>
            </a:r>
            <a:r>
              <a:rPr lang="en-US" sz="1300" u="sng" dirty="0">
                <a:latin typeface="Arial Narrow" panose="020B0604020202020204" pitchFamily="34" charset="0"/>
                <a:cs typeface="Arial Narrow" panose="020B0604020202020204" pitchFamily="34" charset="0"/>
              </a:rPr>
              <a:t>THESE</a:t>
            </a:r>
            <a:r>
              <a:rPr lang="en-US" sz="1300" u="sng" spc="-195" dirty="0">
                <a:latin typeface="Arial Narrow" panose="020B0604020202020204" pitchFamily="34" charset="0"/>
                <a:cs typeface="Arial Narrow" panose="020B0604020202020204" pitchFamily="34" charset="0"/>
              </a:rPr>
              <a:t> </a:t>
            </a:r>
            <a:r>
              <a:rPr lang="en-US" sz="1300" u="sng" spc="-5" dirty="0">
                <a:latin typeface="Arial Narrow" panose="020B0604020202020204" pitchFamily="34" charset="0"/>
                <a:cs typeface="Arial Narrow" panose="020B0604020202020204" pitchFamily="34" charset="0"/>
              </a:rPr>
              <a:t>STEPS:</a:t>
            </a:r>
          </a:p>
          <a:p>
            <a:pPr marL="355600" indent="-342900">
              <a:lnSpc>
                <a:spcPct val="100000"/>
              </a:lnSpc>
              <a:buClr>
                <a:srgbClr val="000000"/>
              </a:buClr>
              <a:buFont typeface="+mj-lt"/>
              <a:buAutoNum type="arabicPeriod"/>
              <a:tabLst>
                <a:tab pos="191135" algn="l"/>
              </a:tabLst>
            </a:pPr>
            <a:r>
              <a:rPr lang="en-US" sz="1300" b="1" u="sng" spc="-5" dirty="0">
                <a:latin typeface="Arial Narrow" panose="020B0604020202020204" pitchFamily="34" charset="0"/>
                <a:cs typeface="Arial Narrow" panose="020B0604020202020204" pitchFamily="34" charset="0"/>
              </a:rPr>
              <a:t>Give </a:t>
            </a:r>
            <a:r>
              <a:rPr lang="en-US" sz="1300" b="1" u="sng" dirty="0">
                <a:latin typeface="Arial Narrow" panose="020B0604020202020204" pitchFamily="34" charset="0"/>
                <a:cs typeface="Arial Narrow" panose="020B0604020202020204" pitchFamily="34" charset="0"/>
              </a:rPr>
              <a:t>a </a:t>
            </a:r>
            <a:r>
              <a:rPr lang="en-US" sz="1300" b="1" u="sng" spc="-5" dirty="0">
                <a:latin typeface="Arial Narrow" panose="020B0604020202020204" pitchFamily="34" charset="0"/>
                <a:cs typeface="Arial Narrow" panose="020B0604020202020204" pitchFamily="34" charset="0"/>
              </a:rPr>
              <a:t>verbal</a:t>
            </a:r>
            <a:r>
              <a:rPr lang="en-US" sz="1300" b="1" u="sng" spc="-90" dirty="0">
                <a:latin typeface="Arial Narrow" panose="020B0604020202020204" pitchFamily="34" charset="0"/>
                <a:cs typeface="Arial Narrow" panose="020B0604020202020204" pitchFamily="34" charset="0"/>
              </a:rPr>
              <a:t> </a:t>
            </a:r>
            <a:r>
              <a:rPr lang="en-US" sz="1300" b="1" u="sng" spc="-5" dirty="0">
                <a:latin typeface="Arial Narrow" panose="020B0604020202020204" pitchFamily="34" charset="0"/>
                <a:cs typeface="Arial Narrow" panose="020B0604020202020204" pitchFamily="34" charset="0"/>
              </a:rPr>
              <a:t>warning.</a:t>
            </a:r>
            <a:endParaRPr lang="en-US" sz="1300" b="1" dirty="0">
              <a:latin typeface="Arial Narrow" panose="020B0604020202020204" pitchFamily="34" charset="0"/>
              <a:cs typeface="Arial Narrow" panose="020B0604020202020204" pitchFamily="34" charset="0"/>
            </a:endParaRPr>
          </a:p>
          <a:p>
            <a:pPr marL="355600" lvl="1" indent="-342900">
              <a:lnSpc>
                <a:spcPct val="100000"/>
              </a:lnSpc>
              <a:spcBef>
                <a:spcPts val="335"/>
              </a:spcBef>
              <a:buFont typeface="+mj-lt"/>
              <a:buAutoNum type="alphaLcParenR"/>
              <a:tabLst>
                <a:tab pos="829310" algn="l"/>
              </a:tabLst>
            </a:pPr>
            <a:r>
              <a:rPr lang="en-US" sz="1300" dirty="0">
                <a:latin typeface="Arial Narrow" panose="020B0604020202020204" pitchFamily="34" charset="0"/>
                <a:cs typeface="Arial Narrow" panose="020B0604020202020204" pitchFamily="34" charset="0"/>
              </a:rPr>
              <a:t>Explain the </a:t>
            </a:r>
            <a:r>
              <a:rPr lang="en-US" sz="1300" spc="-5" dirty="0">
                <a:latin typeface="Arial Narrow" panose="020B0604020202020204" pitchFamily="34" charset="0"/>
                <a:cs typeface="Arial Narrow" panose="020B0604020202020204" pitchFamily="34" charset="0"/>
              </a:rPr>
              <a:t>constructive </a:t>
            </a:r>
            <a:r>
              <a:rPr lang="en-US" sz="1300" dirty="0">
                <a:latin typeface="Arial Narrow" panose="020B0604020202020204" pitchFamily="34" charset="0"/>
                <a:cs typeface="Arial Narrow" panose="020B0604020202020204" pitchFamily="34" charset="0"/>
              </a:rPr>
              <a:t>purpose of </a:t>
            </a:r>
            <a:r>
              <a:rPr lang="en-US" sz="1300" spc="-5" dirty="0">
                <a:latin typeface="Arial Narrow" panose="020B0604020202020204" pitchFamily="34" charset="0"/>
                <a:cs typeface="Arial Narrow" panose="020B0604020202020204" pitchFamily="34" charset="0"/>
              </a:rPr>
              <a:t>your feedback to </a:t>
            </a:r>
            <a:r>
              <a:rPr lang="en-US" sz="1300" dirty="0">
                <a:latin typeface="Arial Narrow" panose="020B0604020202020204" pitchFamily="34" charset="0"/>
                <a:cs typeface="Arial Narrow" panose="020B0604020202020204" pitchFamily="34" charset="0"/>
              </a:rPr>
              <a:t>the</a:t>
            </a:r>
            <a:r>
              <a:rPr lang="en-US" sz="1300" spc="-160" dirty="0">
                <a:latin typeface="Arial Narrow" panose="020B0604020202020204" pitchFamily="34" charset="0"/>
                <a:cs typeface="Arial Narrow" panose="020B0604020202020204" pitchFamily="34" charset="0"/>
              </a:rPr>
              <a:t> </a:t>
            </a:r>
            <a:r>
              <a:rPr lang="en-US" sz="1300" spc="-5" dirty="0">
                <a:latin typeface="Arial Narrow" panose="020B0604020202020204" pitchFamily="34" charset="0"/>
                <a:cs typeface="Arial Narrow" panose="020B0604020202020204" pitchFamily="34" charset="0"/>
              </a:rPr>
              <a:t>student.</a:t>
            </a:r>
          </a:p>
          <a:p>
            <a:pPr marL="355600" lvl="1" indent="-342900">
              <a:lnSpc>
                <a:spcPct val="100000"/>
              </a:lnSpc>
              <a:spcBef>
                <a:spcPts val="335"/>
              </a:spcBef>
              <a:buFont typeface="+mj-lt"/>
              <a:buAutoNum type="alphaLcParenR"/>
              <a:tabLst>
                <a:tab pos="829310" algn="l"/>
              </a:tabLst>
            </a:pPr>
            <a:r>
              <a:rPr lang="en-US" sz="1300" dirty="0">
                <a:latin typeface="Arial Narrow" panose="020B0604020202020204" pitchFamily="34" charset="0"/>
                <a:cs typeface="Arial Narrow" panose="020B0604020202020204" pitchFamily="34" charset="0"/>
              </a:rPr>
              <a:t>Discuss the specific </a:t>
            </a:r>
            <a:r>
              <a:rPr lang="en-US" sz="1300" spc="-5" dirty="0">
                <a:latin typeface="Arial Narrow" panose="020B0604020202020204" pitchFamily="34" charset="0"/>
                <a:cs typeface="Arial Narrow" panose="020B0604020202020204" pitchFamily="34" charset="0"/>
              </a:rPr>
              <a:t>behavior you</a:t>
            </a:r>
            <a:r>
              <a:rPr lang="en-US" sz="1300" spc="-155" dirty="0">
                <a:latin typeface="Arial Narrow" panose="020B0604020202020204" pitchFamily="34" charset="0"/>
                <a:cs typeface="Arial Narrow" panose="020B0604020202020204" pitchFamily="34" charset="0"/>
              </a:rPr>
              <a:t> </a:t>
            </a:r>
            <a:r>
              <a:rPr lang="en-US" sz="1300" dirty="0">
                <a:latin typeface="Arial Narrow" panose="020B0604020202020204" pitchFamily="34" charset="0"/>
                <a:cs typeface="Arial Narrow" panose="020B0604020202020204" pitchFamily="34" charset="0"/>
              </a:rPr>
              <a:t>observed.</a:t>
            </a:r>
          </a:p>
          <a:p>
            <a:pPr marL="355600" marR="267335" lvl="1" indent="-342900">
              <a:lnSpc>
                <a:spcPct val="100000"/>
              </a:lnSpc>
              <a:buFont typeface="+mj-lt"/>
              <a:buAutoNum type="alphaLcParenR"/>
              <a:tabLst>
                <a:tab pos="817244" algn="l"/>
              </a:tabLst>
            </a:pPr>
            <a:r>
              <a:rPr lang="en-US" sz="1300" spc="-5" dirty="0">
                <a:latin typeface="Arial Narrow" panose="020B0604020202020204" pitchFamily="34" charset="0"/>
                <a:cs typeface="Arial Narrow" panose="020B0604020202020204" pitchFamily="34" charset="0"/>
              </a:rPr>
              <a:t>Provide </a:t>
            </a:r>
            <a:r>
              <a:rPr lang="en-US" sz="1300" dirty="0">
                <a:latin typeface="Arial Narrow" panose="020B0604020202020204" pitchFamily="34" charset="0"/>
                <a:cs typeface="Arial Narrow" panose="020B0604020202020204" pitchFamily="34" charset="0"/>
              </a:rPr>
              <a:t>suggestions </a:t>
            </a:r>
            <a:r>
              <a:rPr lang="en-US" sz="1300" spc="-10" dirty="0">
                <a:latin typeface="Arial Narrow" panose="020B0604020202020204" pitchFamily="34" charset="0"/>
                <a:cs typeface="Arial Narrow" panose="020B0604020202020204" pitchFamily="34" charset="0"/>
              </a:rPr>
              <a:t>for </a:t>
            </a:r>
            <a:r>
              <a:rPr lang="en-US" sz="1300" spc="-5" dirty="0">
                <a:latin typeface="Arial Narrow" panose="020B0604020202020204" pitchFamily="34" charset="0"/>
                <a:cs typeface="Arial Narrow" panose="020B0604020202020204" pitchFamily="34" charset="0"/>
              </a:rPr>
              <a:t>improvement </a:t>
            </a:r>
            <a:r>
              <a:rPr lang="en-US" sz="1300" dirty="0">
                <a:latin typeface="Arial Narrow" panose="020B0604020202020204" pitchFamily="34" charset="0"/>
                <a:cs typeface="Arial Narrow" panose="020B0604020202020204" pitchFamily="34" charset="0"/>
              </a:rPr>
              <a:t>and </a:t>
            </a:r>
            <a:r>
              <a:rPr lang="en-US" sz="1300" spc="-5" dirty="0">
                <a:latin typeface="Arial Narrow" panose="020B0604020202020204" pitchFamily="34" charset="0"/>
                <a:cs typeface="Arial Narrow" panose="020B0604020202020204" pitchFamily="34" charset="0"/>
              </a:rPr>
              <a:t>agree </a:t>
            </a:r>
            <a:r>
              <a:rPr lang="en-US" sz="1300" dirty="0">
                <a:latin typeface="Arial Narrow" panose="020B0604020202020204" pitchFamily="34" charset="0"/>
                <a:cs typeface="Arial Narrow" panose="020B0604020202020204" pitchFamily="34" charset="0"/>
              </a:rPr>
              <a:t>on a</a:t>
            </a:r>
            <a:r>
              <a:rPr lang="en-US" sz="1300" spc="-195" dirty="0">
                <a:latin typeface="Arial Narrow" panose="020B0604020202020204" pitchFamily="34" charset="0"/>
                <a:cs typeface="Arial Narrow" panose="020B0604020202020204" pitchFamily="34" charset="0"/>
              </a:rPr>
              <a:t> </a:t>
            </a:r>
            <a:r>
              <a:rPr lang="en-US" sz="1300" dirty="0">
                <a:latin typeface="Arial Narrow" panose="020B0604020202020204" pitchFamily="34" charset="0"/>
                <a:cs typeface="Arial Narrow" panose="020B0604020202020204" pitchFamily="34" charset="0"/>
              </a:rPr>
              <a:t>solution. </a:t>
            </a:r>
          </a:p>
          <a:p>
            <a:pPr marL="12700" marR="267335" lvl="1" indent="0">
              <a:lnSpc>
                <a:spcPct val="100000"/>
              </a:lnSpc>
              <a:buNone/>
              <a:tabLst>
                <a:tab pos="817244" algn="l"/>
              </a:tabLst>
            </a:pPr>
            <a:r>
              <a:rPr lang="en-US" sz="1300" spc="-5" dirty="0">
                <a:latin typeface="Arial Narrow" panose="020B0604020202020204" pitchFamily="34" charset="0"/>
                <a:cs typeface="Arial Narrow" panose="020B0604020202020204" pitchFamily="34" charset="0"/>
              </a:rPr>
              <a:t>If </a:t>
            </a:r>
            <a:r>
              <a:rPr lang="en-US" sz="1300" dirty="0">
                <a:latin typeface="Arial Narrow" panose="020B0604020202020204" pitchFamily="34" charset="0"/>
                <a:cs typeface="Arial Narrow" panose="020B0604020202020204" pitchFamily="34" charset="0"/>
              </a:rPr>
              <a:t>problems</a:t>
            </a:r>
            <a:r>
              <a:rPr lang="en-US" sz="1300" spc="-95" dirty="0">
                <a:latin typeface="Arial Narrow" panose="020B0604020202020204" pitchFamily="34" charset="0"/>
                <a:cs typeface="Arial Narrow" panose="020B0604020202020204" pitchFamily="34" charset="0"/>
              </a:rPr>
              <a:t> </a:t>
            </a:r>
            <a:r>
              <a:rPr lang="en-US" sz="1300" spc="-5" dirty="0">
                <a:latin typeface="Arial Narrow" panose="020B0604020202020204" pitchFamily="34" charset="0"/>
                <a:cs typeface="Arial Narrow" panose="020B0604020202020204" pitchFamily="34" charset="0"/>
              </a:rPr>
              <a:t>persist:</a:t>
            </a:r>
            <a:endParaRPr lang="en-US" sz="1300" dirty="0">
              <a:latin typeface="Arial Narrow" panose="020B0604020202020204" pitchFamily="34" charset="0"/>
              <a:cs typeface="Arial Narrow" panose="020B0604020202020204" pitchFamily="34" charset="0"/>
            </a:endParaRPr>
          </a:p>
          <a:p>
            <a:pPr marL="342900" indent="-342900">
              <a:lnSpc>
                <a:spcPct val="100000"/>
              </a:lnSpc>
              <a:spcBef>
                <a:spcPts val="335"/>
              </a:spcBef>
              <a:buClr>
                <a:schemeClr val="tx1"/>
              </a:buClr>
              <a:buFont typeface="+mj-lt"/>
              <a:buAutoNum type="arabicPeriod"/>
            </a:pPr>
            <a:r>
              <a:rPr lang="en-US" sz="1300" b="1" u="sng" spc="-5" dirty="0">
                <a:latin typeface="Arial Narrow" panose="020B0604020202020204" pitchFamily="34" charset="0"/>
                <a:cs typeface="Arial Narrow" panose="020B0604020202020204" pitchFamily="34" charset="0"/>
              </a:rPr>
              <a:t>Complete </a:t>
            </a:r>
            <a:r>
              <a:rPr lang="en-US" sz="1300" b="1" u="sng" dirty="0">
                <a:latin typeface="Arial Narrow" panose="020B0604020202020204" pitchFamily="34" charset="0"/>
                <a:cs typeface="Arial Narrow" panose="020B0604020202020204" pitchFamily="34" charset="0"/>
              </a:rPr>
              <a:t>the </a:t>
            </a:r>
            <a:r>
              <a:rPr lang="en-US" sz="1300" b="1" u="sng" spc="-5" dirty="0">
                <a:latin typeface="Arial Narrow" panose="020B0604020202020204" pitchFamily="34" charset="0"/>
                <a:cs typeface="Arial Narrow" panose="020B0604020202020204" pitchFamily="34" charset="0"/>
              </a:rPr>
              <a:t>FWS Employee </a:t>
            </a:r>
            <a:r>
              <a:rPr lang="en-US" sz="1300" b="1" u="sng" spc="-10" dirty="0">
                <a:latin typeface="Arial Narrow" panose="020B0604020202020204" pitchFamily="34" charset="0"/>
                <a:cs typeface="Arial Narrow" panose="020B0604020202020204" pitchFamily="34" charset="0"/>
              </a:rPr>
              <a:t>Written </a:t>
            </a:r>
            <a:r>
              <a:rPr lang="en-US" sz="1300" b="1" u="sng" spc="-5" dirty="0">
                <a:latin typeface="Arial Narrow" panose="020B0604020202020204" pitchFamily="34" charset="0"/>
                <a:cs typeface="Arial Narrow" panose="020B0604020202020204" pitchFamily="34" charset="0"/>
              </a:rPr>
              <a:t>Warning</a:t>
            </a:r>
            <a:r>
              <a:rPr lang="en-US" sz="1300" b="1" u="sng" spc="-180" dirty="0">
                <a:latin typeface="Arial Narrow" panose="020B0604020202020204" pitchFamily="34" charset="0"/>
                <a:cs typeface="Arial Narrow" panose="020B0604020202020204" pitchFamily="34" charset="0"/>
              </a:rPr>
              <a:t> </a:t>
            </a:r>
            <a:r>
              <a:rPr lang="en-US" sz="1300" b="1" u="sng" dirty="0">
                <a:latin typeface="Arial Narrow" panose="020B0604020202020204" pitchFamily="34" charset="0"/>
                <a:cs typeface="Arial Narrow" panose="020B0604020202020204" pitchFamily="34" charset="0"/>
              </a:rPr>
              <a:t>Form</a:t>
            </a:r>
            <a:r>
              <a:rPr lang="en-US" sz="1300" b="1" dirty="0">
                <a:latin typeface="Arial Narrow" panose="020B0604020202020204" pitchFamily="34" charset="0"/>
                <a:cs typeface="Arial Narrow" panose="020B0604020202020204" pitchFamily="34" charset="0"/>
              </a:rPr>
              <a:t>.</a:t>
            </a:r>
          </a:p>
          <a:p>
            <a:pPr marL="355600" indent="-342900">
              <a:lnSpc>
                <a:spcPct val="100000"/>
              </a:lnSpc>
              <a:spcBef>
                <a:spcPts val="335"/>
              </a:spcBef>
              <a:buFont typeface="+mj-lt"/>
              <a:buAutoNum type="alphaLcParenR"/>
              <a:tabLst>
                <a:tab pos="1110615" algn="l"/>
              </a:tabLst>
            </a:pPr>
            <a:r>
              <a:rPr lang="en-US" sz="1300" spc="-5" dirty="0">
                <a:latin typeface="Arial Narrow" panose="020B0604020202020204" pitchFamily="34" charset="0"/>
                <a:cs typeface="Arial Narrow" panose="020B0604020202020204" pitchFamily="34" charset="0"/>
              </a:rPr>
              <a:t>Request </a:t>
            </a:r>
            <a:r>
              <a:rPr lang="en-US" sz="1300" dirty="0">
                <a:latin typeface="Arial Narrow" panose="020B0604020202020204" pitchFamily="34" charset="0"/>
                <a:cs typeface="Arial Narrow" panose="020B0604020202020204" pitchFamily="34" charset="0"/>
              </a:rPr>
              <a:t>this </a:t>
            </a:r>
            <a:r>
              <a:rPr lang="en-US" sz="1300" spc="-5" dirty="0">
                <a:latin typeface="Arial Narrow" panose="020B0604020202020204" pitchFamily="34" charset="0"/>
                <a:cs typeface="Arial Narrow" panose="020B0604020202020204" pitchFamily="34" charset="0"/>
              </a:rPr>
              <a:t>form from </a:t>
            </a:r>
            <a:r>
              <a:rPr lang="en-US" sz="1300" dirty="0">
                <a:latin typeface="Arial Narrow" panose="020B0604020202020204" pitchFamily="34" charset="0"/>
                <a:cs typeface="Arial Narrow" panose="020B0604020202020204" pitchFamily="34" charset="0"/>
              </a:rPr>
              <a:t>the </a:t>
            </a:r>
            <a:r>
              <a:rPr lang="en-US" sz="1300" spc="-5" dirty="0">
                <a:latin typeface="Arial Narrow" panose="020B0604020202020204" pitchFamily="34" charset="0"/>
                <a:cs typeface="Arial Narrow" panose="020B0604020202020204" pitchFamily="34" charset="0"/>
              </a:rPr>
              <a:t>FWS</a:t>
            </a:r>
            <a:r>
              <a:rPr lang="en-US" sz="1300" spc="-140" dirty="0">
                <a:latin typeface="Arial Narrow" panose="020B0604020202020204" pitchFamily="34" charset="0"/>
                <a:cs typeface="Arial Narrow" panose="020B0604020202020204" pitchFamily="34" charset="0"/>
              </a:rPr>
              <a:t> </a:t>
            </a:r>
            <a:r>
              <a:rPr lang="en-US" sz="1300" spc="-15" dirty="0">
                <a:latin typeface="Arial Narrow" panose="020B0604020202020204" pitchFamily="34" charset="0"/>
                <a:cs typeface="Arial Narrow" panose="020B0604020202020204" pitchFamily="34" charset="0"/>
              </a:rPr>
              <a:t>Coordinator.</a:t>
            </a:r>
          </a:p>
          <a:p>
            <a:pPr marL="355600" indent="-342900">
              <a:lnSpc>
                <a:spcPct val="100000"/>
              </a:lnSpc>
              <a:spcBef>
                <a:spcPts val="335"/>
              </a:spcBef>
              <a:buFont typeface="+mj-lt"/>
              <a:buAutoNum type="alphaLcParenR"/>
              <a:tabLst>
                <a:tab pos="1110615" algn="l"/>
              </a:tabLst>
            </a:pPr>
            <a:r>
              <a:rPr lang="en-US" sz="1300" spc="-5" dirty="0">
                <a:latin typeface="Arial Narrow" panose="020B0604020202020204" pitchFamily="34" charset="0"/>
                <a:cs typeface="Arial Narrow" panose="020B0604020202020204" pitchFamily="34" charset="0"/>
              </a:rPr>
              <a:t>Complete</a:t>
            </a:r>
            <a:r>
              <a:rPr lang="en-US" sz="1300" spc="-20" dirty="0">
                <a:latin typeface="Arial Narrow" panose="020B0604020202020204" pitchFamily="34" charset="0"/>
                <a:cs typeface="Arial Narrow" panose="020B0604020202020204" pitchFamily="34" charset="0"/>
              </a:rPr>
              <a:t> </a:t>
            </a:r>
            <a:r>
              <a:rPr lang="en-US" sz="1300" dirty="0">
                <a:latin typeface="Arial Narrow" panose="020B0604020202020204" pitchFamily="34" charset="0"/>
                <a:cs typeface="Arial Narrow" panose="020B0604020202020204" pitchFamily="34" charset="0"/>
              </a:rPr>
              <a:t>the</a:t>
            </a:r>
            <a:r>
              <a:rPr lang="en-US" sz="1300" spc="-55" dirty="0">
                <a:latin typeface="Arial Narrow" panose="020B0604020202020204" pitchFamily="34" charset="0"/>
                <a:cs typeface="Arial Narrow" panose="020B0604020202020204" pitchFamily="34" charset="0"/>
              </a:rPr>
              <a:t> </a:t>
            </a:r>
            <a:r>
              <a:rPr lang="en-US" sz="1300" spc="-5" dirty="0">
                <a:latin typeface="Arial Narrow" panose="020B0604020202020204" pitchFamily="34" charset="0"/>
                <a:cs typeface="Arial Narrow" panose="020B0604020202020204" pitchFamily="34" charset="0"/>
              </a:rPr>
              <a:t>form</a:t>
            </a:r>
            <a:r>
              <a:rPr lang="en-US" sz="1300" spc="-20" dirty="0">
                <a:latin typeface="Arial Narrow" panose="020B0604020202020204" pitchFamily="34" charset="0"/>
                <a:cs typeface="Arial Narrow" panose="020B0604020202020204" pitchFamily="34" charset="0"/>
              </a:rPr>
              <a:t> </a:t>
            </a:r>
            <a:r>
              <a:rPr lang="en-US" sz="1300" dirty="0">
                <a:latin typeface="Arial Narrow" panose="020B0604020202020204" pitchFamily="34" charset="0"/>
                <a:cs typeface="Arial Narrow" panose="020B0604020202020204" pitchFamily="34" charset="0"/>
              </a:rPr>
              <a:t>with</a:t>
            </a:r>
            <a:r>
              <a:rPr lang="en-US" sz="1300" spc="-15" dirty="0">
                <a:latin typeface="Arial Narrow" panose="020B0604020202020204" pitchFamily="34" charset="0"/>
                <a:cs typeface="Arial Narrow" panose="020B0604020202020204" pitchFamily="34" charset="0"/>
              </a:rPr>
              <a:t> </a:t>
            </a:r>
            <a:r>
              <a:rPr lang="en-US" sz="1300" dirty="0">
                <a:latin typeface="Arial Narrow" panose="020B0604020202020204" pitchFamily="34" charset="0"/>
                <a:cs typeface="Arial Narrow" panose="020B0604020202020204" pitchFamily="34" charset="0"/>
              </a:rPr>
              <a:t>the</a:t>
            </a:r>
            <a:r>
              <a:rPr lang="en-US" sz="1300" spc="-30" dirty="0">
                <a:latin typeface="Arial Narrow" panose="020B0604020202020204" pitchFamily="34" charset="0"/>
                <a:cs typeface="Arial Narrow" panose="020B0604020202020204" pitchFamily="34" charset="0"/>
              </a:rPr>
              <a:t> </a:t>
            </a:r>
            <a:r>
              <a:rPr lang="en-US" sz="1300" dirty="0">
                <a:latin typeface="Arial Narrow" panose="020B0604020202020204" pitchFamily="34" charset="0"/>
                <a:cs typeface="Arial Narrow" panose="020B0604020202020204" pitchFamily="34" charset="0"/>
              </a:rPr>
              <a:t>student,</a:t>
            </a:r>
            <a:r>
              <a:rPr lang="en-US" sz="1300" spc="-45" dirty="0">
                <a:latin typeface="Arial Narrow" panose="020B0604020202020204" pitchFamily="34" charset="0"/>
                <a:cs typeface="Arial Narrow" panose="020B0604020202020204" pitchFamily="34" charset="0"/>
              </a:rPr>
              <a:t> </a:t>
            </a:r>
            <a:r>
              <a:rPr lang="en-US" sz="1300" dirty="0">
                <a:latin typeface="Arial Narrow" panose="020B0604020202020204" pitchFamily="34" charset="0"/>
                <a:cs typeface="Arial Narrow" panose="020B0604020202020204" pitchFamily="34" charset="0"/>
              </a:rPr>
              <a:t>and</a:t>
            </a:r>
            <a:r>
              <a:rPr lang="en-US" sz="1300" spc="-30" dirty="0">
                <a:latin typeface="Arial Narrow" panose="020B0604020202020204" pitchFamily="34" charset="0"/>
                <a:cs typeface="Arial Narrow" panose="020B0604020202020204" pitchFamily="34" charset="0"/>
              </a:rPr>
              <a:t> </a:t>
            </a:r>
            <a:r>
              <a:rPr lang="en-US" sz="1300" dirty="0">
                <a:latin typeface="Arial Narrow" panose="020B0604020202020204" pitchFamily="34" charset="0"/>
                <a:cs typeface="Arial Narrow" panose="020B0604020202020204" pitchFamily="34" charset="0"/>
              </a:rPr>
              <a:t>both</a:t>
            </a:r>
            <a:r>
              <a:rPr lang="en-US" sz="1300" spc="-30" dirty="0">
                <a:latin typeface="Arial Narrow" panose="020B0604020202020204" pitchFamily="34" charset="0"/>
                <a:cs typeface="Arial Narrow" panose="020B0604020202020204" pitchFamily="34" charset="0"/>
              </a:rPr>
              <a:t> </a:t>
            </a:r>
            <a:r>
              <a:rPr lang="en-US" sz="1300" dirty="0">
                <a:latin typeface="Arial Narrow" panose="020B0604020202020204" pitchFamily="34" charset="0"/>
                <a:cs typeface="Arial Narrow" panose="020B0604020202020204" pitchFamily="34" charset="0"/>
              </a:rPr>
              <a:t>parties</a:t>
            </a:r>
            <a:r>
              <a:rPr lang="en-US" sz="1300" spc="-25" dirty="0">
                <a:latin typeface="Arial Narrow" panose="020B0604020202020204" pitchFamily="34" charset="0"/>
                <a:cs typeface="Arial Narrow" panose="020B0604020202020204" pitchFamily="34" charset="0"/>
              </a:rPr>
              <a:t> </a:t>
            </a:r>
            <a:r>
              <a:rPr lang="en-US" sz="1300" spc="-5" dirty="0">
                <a:latin typeface="Arial Narrow" panose="020B0604020202020204" pitchFamily="34" charset="0"/>
                <a:cs typeface="Arial Narrow" panose="020B0604020202020204" pitchFamily="34" charset="0"/>
              </a:rPr>
              <a:t>sign.</a:t>
            </a:r>
          </a:p>
          <a:p>
            <a:pPr marL="355600" indent="-342900">
              <a:lnSpc>
                <a:spcPct val="100000"/>
              </a:lnSpc>
              <a:spcBef>
                <a:spcPts val="335"/>
              </a:spcBef>
              <a:buFont typeface="+mj-lt"/>
              <a:buAutoNum type="alphaLcParenR"/>
              <a:tabLst>
                <a:tab pos="1110615" algn="l"/>
              </a:tabLst>
            </a:pPr>
            <a:r>
              <a:rPr lang="en-US" sz="1300" dirty="0">
                <a:latin typeface="Arial Narrow" panose="020B0604020202020204" pitchFamily="34" charset="0"/>
                <a:cs typeface="Arial Narrow" panose="020B0604020202020204" pitchFamily="34" charset="0"/>
              </a:rPr>
              <a:t>Submit </a:t>
            </a:r>
            <a:r>
              <a:rPr lang="en-US" sz="1300" spc="-5" dirty="0">
                <a:latin typeface="Arial Narrow" panose="020B0604020202020204" pitchFamily="34" charset="0"/>
                <a:cs typeface="Arial Narrow" panose="020B0604020202020204" pitchFamily="34" charset="0"/>
              </a:rPr>
              <a:t>form to </a:t>
            </a:r>
            <a:r>
              <a:rPr lang="en-US" sz="1300" dirty="0">
                <a:latin typeface="Arial Narrow" panose="020B0604020202020204" pitchFamily="34" charset="0"/>
                <a:cs typeface="Arial Narrow" panose="020B0604020202020204" pitchFamily="34" charset="0"/>
              </a:rPr>
              <a:t>Financial Aid</a:t>
            </a:r>
            <a:r>
              <a:rPr lang="en-US" sz="1300" spc="-130" dirty="0">
                <a:latin typeface="Arial Narrow" panose="020B0604020202020204" pitchFamily="34" charset="0"/>
                <a:cs typeface="Arial Narrow" panose="020B0604020202020204" pitchFamily="34" charset="0"/>
              </a:rPr>
              <a:t> </a:t>
            </a:r>
            <a:r>
              <a:rPr lang="en-US" sz="1300" dirty="0">
                <a:latin typeface="Arial Narrow" panose="020B0604020202020204" pitchFamily="34" charset="0"/>
                <a:cs typeface="Arial Narrow" panose="020B0604020202020204" pitchFamily="34" charset="0"/>
              </a:rPr>
              <a:t>Services. </a:t>
            </a:r>
            <a:endParaRPr lang="en-US" sz="1300" spc="-5" dirty="0">
              <a:latin typeface="Arial Narrow" panose="020B0604020202020204" pitchFamily="34" charset="0"/>
              <a:cs typeface="Arial Narrow" panose="020B0604020202020204" pitchFamily="34" charset="0"/>
            </a:endParaRPr>
          </a:p>
          <a:p>
            <a:pPr marL="12700" marR="267335" lvl="1" indent="0">
              <a:lnSpc>
                <a:spcPct val="100000"/>
              </a:lnSpc>
              <a:buNone/>
              <a:tabLst>
                <a:tab pos="817244" algn="l"/>
              </a:tabLst>
            </a:pPr>
            <a:r>
              <a:rPr lang="en-US" sz="1300" spc="-5" dirty="0">
                <a:latin typeface="Arial Narrow" panose="020B0604020202020204" pitchFamily="34" charset="0"/>
                <a:cs typeface="Arial Narrow" panose="020B0604020202020204" pitchFamily="34" charset="0"/>
              </a:rPr>
              <a:t>If </a:t>
            </a:r>
            <a:r>
              <a:rPr lang="en-US" sz="1300" dirty="0">
                <a:latin typeface="Arial Narrow" panose="020B0604020202020204" pitchFamily="34" charset="0"/>
                <a:cs typeface="Arial Narrow" panose="020B0604020202020204" pitchFamily="34" charset="0"/>
              </a:rPr>
              <a:t>problems</a:t>
            </a:r>
            <a:r>
              <a:rPr lang="en-US" sz="1300" spc="-95" dirty="0">
                <a:latin typeface="Arial Narrow" panose="020B0604020202020204" pitchFamily="34" charset="0"/>
                <a:cs typeface="Arial Narrow" panose="020B0604020202020204" pitchFamily="34" charset="0"/>
              </a:rPr>
              <a:t> </a:t>
            </a:r>
            <a:r>
              <a:rPr lang="en-US" sz="1300" spc="-5" dirty="0">
                <a:latin typeface="Arial Narrow" panose="020B0604020202020204" pitchFamily="34" charset="0"/>
                <a:cs typeface="Arial Narrow" panose="020B0604020202020204" pitchFamily="34" charset="0"/>
              </a:rPr>
              <a:t>persist:</a:t>
            </a:r>
            <a:endParaRPr lang="en-US" sz="1300" dirty="0">
              <a:latin typeface="Arial Narrow" panose="020B0604020202020204" pitchFamily="34" charset="0"/>
              <a:cs typeface="Arial Narrow" panose="020B0604020202020204" pitchFamily="34" charset="0"/>
            </a:endParaRPr>
          </a:p>
          <a:p>
            <a:pPr marL="342900" indent="-342900">
              <a:lnSpc>
                <a:spcPct val="100000"/>
              </a:lnSpc>
              <a:spcBef>
                <a:spcPts val="335"/>
              </a:spcBef>
              <a:buClr>
                <a:schemeClr val="tx1"/>
              </a:buClr>
              <a:buFont typeface="+mj-lt"/>
              <a:buAutoNum type="arabicPeriod" startAt="3"/>
            </a:pPr>
            <a:r>
              <a:rPr lang="en-US" sz="1300" b="1" u="sng" spc="-5" dirty="0">
                <a:latin typeface="Arial Narrow" panose="020B0604020202020204" pitchFamily="34" charset="0"/>
                <a:cs typeface="Arial Narrow" panose="020B0604020202020204" pitchFamily="34" charset="0"/>
              </a:rPr>
              <a:t>Complete </a:t>
            </a:r>
            <a:r>
              <a:rPr lang="en-US" sz="1300" b="1" u="sng" dirty="0">
                <a:latin typeface="Arial Narrow" panose="020B0604020202020204" pitchFamily="34" charset="0"/>
                <a:cs typeface="Arial Narrow" panose="020B0604020202020204" pitchFamily="34" charset="0"/>
              </a:rPr>
              <a:t>the </a:t>
            </a:r>
            <a:r>
              <a:rPr lang="en-US" sz="1300" b="1" u="sng" spc="-5" dirty="0">
                <a:latin typeface="Arial Narrow" panose="020B0604020202020204" pitchFamily="34" charset="0"/>
                <a:cs typeface="Arial Narrow" panose="020B0604020202020204" pitchFamily="34" charset="0"/>
              </a:rPr>
              <a:t>FWS Employee </a:t>
            </a:r>
            <a:r>
              <a:rPr lang="en-US" sz="1300" b="1" u="sng" spc="-15" dirty="0">
                <a:latin typeface="Arial Narrow" panose="020B0604020202020204" pitchFamily="34" charset="0"/>
                <a:cs typeface="Arial Narrow" panose="020B0604020202020204" pitchFamily="34" charset="0"/>
              </a:rPr>
              <a:t>Termination</a:t>
            </a:r>
            <a:r>
              <a:rPr lang="en-US" sz="1300" b="1" u="sng" spc="-135" dirty="0">
                <a:latin typeface="Arial Narrow" panose="020B0604020202020204" pitchFamily="34" charset="0"/>
                <a:cs typeface="Arial Narrow" panose="020B0604020202020204" pitchFamily="34" charset="0"/>
              </a:rPr>
              <a:t> </a:t>
            </a:r>
            <a:r>
              <a:rPr lang="en-US" sz="1300" b="1" u="sng" dirty="0">
                <a:latin typeface="Arial Narrow" panose="020B0604020202020204" pitchFamily="34" charset="0"/>
                <a:cs typeface="Arial Narrow" panose="020B0604020202020204" pitchFamily="34" charset="0"/>
              </a:rPr>
              <a:t>Notice</a:t>
            </a:r>
            <a:r>
              <a:rPr lang="en-US" sz="1300" b="1" dirty="0">
                <a:latin typeface="Arial Narrow" panose="020B0604020202020204" pitchFamily="34" charset="0"/>
                <a:cs typeface="Arial Narrow" panose="020B0604020202020204" pitchFamily="34" charset="0"/>
              </a:rPr>
              <a:t>.</a:t>
            </a:r>
          </a:p>
          <a:p>
            <a:pPr marL="355600" indent="-342900">
              <a:lnSpc>
                <a:spcPct val="100000"/>
              </a:lnSpc>
              <a:spcBef>
                <a:spcPts val="335"/>
              </a:spcBef>
              <a:buFont typeface="+mj-lt"/>
              <a:buAutoNum type="alphaLcParenR"/>
              <a:tabLst>
                <a:tab pos="1110615" algn="l"/>
              </a:tabLst>
            </a:pPr>
            <a:r>
              <a:rPr lang="en-US" sz="1300" spc="-5" dirty="0">
                <a:latin typeface="Arial Narrow" panose="020B0604020202020204" pitchFamily="34" charset="0"/>
                <a:cs typeface="Arial Narrow" panose="020B0604020202020204" pitchFamily="34" charset="0"/>
              </a:rPr>
              <a:t>Request </a:t>
            </a:r>
            <a:r>
              <a:rPr lang="en-US" sz="1300" dirty="0">
                <a:latin typeface="Arial Narrow" panose="020B0604020202020204" pitchFamily="34" charset="0"/>
                <a:cs typeface="Arial Narrow" panose="020B0604020202020204" pitchFamily="34" charset="0"/>
              </a:rPr>
              <a:t>this </a:t>
            </a:r>
            <a:r>
              <a:rPr lang="en-US" sz="1300" spc="-5" dirty="0">
                <a:latin typeface="Arial Narrow" panose="020B0604020202020204" pitchFamily="34" charset="0"/>
                <a:cs typeface="Arial Narrow" panose="020B0604020202020204" pitchFamily="34" charset="0"/>
              </a:rPr>
              <a:t>form from </a:t>
            </a:r>
            <a:r>
              <a:rPr lang="en-US" sz="1300" dirty="0">
                <a:latin typeface="Arial Narrow" panose="020B0604020202020204" pitchFamily="34" charset="0"/>
                <a:cs typeface="Arial Narrow" panose="020B0604020202020204" pitchFamily="34" charset="0"/>
              </a:rPr>
              <a:t>the </a:t>
            </a:r>
            <a:r>
              <a:rPr lang="en-US" sz="1300" spc="-5" dirty="0">
                <a:latin typeface="Arial Narrow" panose="020B0604020202020204" pitchFamily="34" charset="0"/>
                <a:cs typeface="Arial Narrow" panose="020B0604020202020204" pitchFamily="34" charset="0"/>
              </a:rPr>
              <a:t>FWS</a:t>
            </a:r>
            <a:r>
              <a:rPr lang="en-US" sz="1300" spc="-140" dirty="0">
                <a:latin typeface="Arial Narrow" panose="020B0604020202020204" pitchFamily="34" charset="0"/>
                <a:cs typeface="Arial Narrow" panose="020B0604020202020204" pitchFamily="34" charset="0"/>
              </a:rPr>
              <a:t> </a:t>
            </a:r>
            <a:r>
              <a:rPr lang="en-US" sz="1300" spc="-15" dirty="0">
                <a:latin typeface="Arial Narrow" panose="020B0604020202020204" pitchFamily="34" charset="0"/>
                <a:cs typeface="Arial Narrow" panose="020B0604020202020204" pitchFamily="34" charset="0"/>
              </a:rPr>
              <a:t>Coordinator.</a:t>
            </a:r>
          </a:p>
          <a:p>
            <a:pPr marL="355600" indent="-342900">
              <a:lnSpc>
                <a:spcPct val="100000"/>
              </a:lnSpc>
              <a:spcBef>
                <a:spcPts val="335"/>
              </a:spcBef>
              <a:buFont typeface="+mj-lt"/>
              <a:buAutoNum type="alphaLcParenR"/>
              <a:tabLst>
                <a:tab pos="1110615" algn="l"/>
              </a:tabLst>
            </a:pPr>
            <a:r>
              <a:rPr lang="en-US" sz="1300" spc="-5" dirty="0">
                <a:latin typeface="Arial Narrow" panose="020B0604020202020204" pitchFamily="34" charset="0"/>
                <a:cs typeface="Arial Narrow" panose="020B0604020202020204" pitchFamily="34" charset="0"/>
              </a:rPr>
              <a:t>Complete</a:t>
            </a:r>
            <a:r>
              <a:rPr lang="en-US" sz="1300" spc="-20" dirty="0">
                <a:latin typeface="Arial Narrow" panose="020B0604020202020204" pitchFamily="34" charset="0"/>
                <a:cs typeface="Arial Narrow" panose="020B0604020202020204" pitchFamily="34" charset="0"/>
              </a:rPr>
              <a:t> </a:t>
            </a:r>
            <a:r>
              <a:rPr lang="en-US" sz="1300" dirty="0">
                <a:latin typeface="Arial Narrow" panose="020B0604020202020204" pitchFamily="34" charset="0"/>
                <a:cs typeface="Arial Narrow" panose="020B0604020202020204" pitchFamily="34" charset="0"/>
              </a:rPr>
              <a:t>the</a:t>
            </a:r>
            <a:r>
              <a:rPr lang="en-US" sz="1300" spc="-55" dirty="0">
                <a:latin typeface="Arial Narrow" panose="020B0604020202020204" pitchFamily="34" charset="0"/>
                <a:cs typeface="Arial Narrow" panose="020B0604020202020204" pitchFamily="34" charset="0"/>
              </a:rPr>
              <a:t> </a:t>
            </a:r>
            <a:r>
              <a:rPr lang="en-US" sz="1300" spc="-5" dirty="0">
                <a:latin typeface="Arial Narrow" panose="020B0604020202020204" pitchFamily="34" charset="0"/>
                <a:cs typeface="Arial Narrow" panose="020B0604020202020204" pitchFamily="34" charset="0"/>
              </a:rPr>
              <a:t>form</a:t>
            </a:r>
            <a:r>
              <a:rPr lang="en-US" sz="1300" spc="-20" dirty="0">
                <a:latin typeface="Arial Narrow" panose="020B0604020202020204" pitchFamily="34" charset="0"/>
                <a:cs typeface="Arial Narrow" panose="020B0604020202020204" pitchFamily="34" charset="0"/>
              </a:rPr>
              <a:t> </a:t>
            </a:r>
            <a:r>
              <a:rPr lang="en-US" sz="1300" dirty="0">
                <a:latin typeface="Arial Narrow" panose="020B0604020202020204" pitchFamily="34" charset="0"/>
                <a:cs typeface="Arial Narrow" panose="020B0604020202020204" pitchFamily="34" charset="0"/>
              </a:rPr>
              <a:t>with</a:t>
            </a:r>
            <a:r>
              <a:rPr lang="en-US" sz="1300" spc="-15" dirty="0">
                <a:latin typeface="Arial Narrow" panose="020B0604020202020204" pitchFamily="34" charset="0"/>
                <a:cs typeface="Arial Narrow" panose="020B0604020202020204" pitchFamily="34" charset="0"/>
              </a:rPr>
              <a:t> </a:t>
            </a:r>
            <a:r>
              <a:rPr lang="en-US" sz="1300" dirty="0">
                <a:latin typeface="Arial Narrow" panose="020B0604020202020204" pitchFamily="34" charset="0"/>
                <a:cs typeface="Arial Narrow" panose="020B0604020202020204" pitchFamily="34" charset="0"/>
              </a:rPr>
              <a:t>the</a:t>
            </a:r>
            <a:r>
              <a:rPr lang="en-US" sz="1300" spc="-30" dirty="0">
                <a:latin typeface="Arial Narrow" panose="020B0604020202020204" pitchFamily="34" charset="0"/>
                <a:cs typeface="Arial Narrow" panose="020B0604020202020204" pitchFamily="34" charset="0"/>
              </a:rPr>
              <a:t> </a:t>
            </a:r>
            <a:r>
              <a:rPr lang="en-US" sz="1300" dirty="0">
                <a:latin typeface="Arial Narrow" panose="020B0604020202020204" pitchFamily="34" charset="0"/>
                <a:cs typeface="Arial Narrow" panose="020B0604020202020204" pitchFamily="34" charset="0"/>
              </a:rPr>
              <a:t>student,</a:t>
            </a:r>
            <a:r>
              <a:rPr lang="en-US" sz="1300" spc="-45" dirty="0">
                <a:latin typeface="Arial Narrow" panose="020B0604020202020204" pitchFamily="34" charset="0"/>
                <a:cs typeface="Arial Narrow" panose="020B0604020202020204" pitchFamily="34" charset="0"/>
              </a:rPr>
              <a:t> </a:t>
            </a:r>
            <a:r>
              <a:rPr lang="en-US" sz="1300" dirty="0">
                <a:latin typeface="Arial Narrow" panose="020B0604020202020204" pitchFamily="34" charset="0"/>
                <a:cs typeface="Arial Narrow" panose="020B0604020202020204" pitchFamily="34" charset="0"/>
              </a:rPr>
              <a:t>and</a:t>
            </a:r>
            <a:r>
              <a:rPr lang="en-US" sz="1300" spc="-30" dirty="0">
                <a:latin typeface="Arial Narrow" panose="020B0604020202020204" pitchFamily="34" charset="0"/>
                <a:cs typeface="Arial Narrow" panose="020B0604020202020204" pitchFamily="34" charset="0"/>
              </a:rPr>
              <a:t> </a:t>
            </a:r>
            <a:r>
              <a:rPr lang="en-US" sz="1300" dirty="0">
                <a:latin typeface="Arial Narrow" panose="020B0604020202020204" pitchFamily="34" charset="0"/>
                <a:cs typeface="Arial Narrow" panose="020B0604020202020204" pitchFamily="34" charset="0"/>
              </a:rPr>
              <a:t>both</a:t>
            </a:r>
            <a:r>
              <a:rPr lang="en-US" sz="1300" spc="-30" dirty="0">
                <a:latin typeface="Arial Narrow" panose="020B0604020202020204" pitchFamily="34" charset="0"/>
                <a:cs typeface="Arial Narrow" panose="020B0604020202020204" pitchFamily="34" charset="0"/>
              </a:rPr>
              <a:t> </a:t>
            </a:r>
            <a:r>
              <a:rPr lang="en-US" sz="1300" dirty="0">
                <a:latin typeface="Arial Narrow" panose="020B0604020202020204" pitchFamily="34" charset="0"/>
                <a:cs typeface="Arial Narrow" panose="020B0604020202020204" pitchFamily="34" charset="0"/>
              </a:rPr>
              <a:t>parties</a:t>
            </a:r>
            <a:r>
              <a:rPr lang="en-US" sz="1300" spc="-25" dirty="0">
                <a:latin typeface="Arial Narrow" panose="020B0604020202020204" pitchFamily="34" charset="0"/>
                <a:cs typeface="Arial Narrow" panose="020B0604020202020204" pitchFamily="34" charset="0"/>
              </a:rPr>
              <a:t> </a:t>
            </a:r>
            <a:r>
              <a:rPr lang="en-US" sz="1300" spc="-5" dirty="0">
                <a:latin typeface="Arial Narrow" panose="020B0604020202020204" pitchFamily="34" charset="0"/>
                <a:cs typeface="Arial Narrow" panose="020B0604020202020204" pitchFamily="34" charset="0"/>
              </a:rPr>
              <a:t>sign.</a:t>
            </a:r>
          </a:p>
          <a:p>
            <a:pPr marL="355600" indent="-342900">
              <a:lnSpc>
                <a:spcPct val="100000"/>
              </a:lnSpc>
              <a:spcBef>
                <a:spcPts val="335"/>
              </a:spcBef>
              <a:buFont typeface="+mj-lt"/>
              <a:buAutoNum type="alphaLcParenR"/>
              <a:tabLst>
                <a:tab pos="1110615" algn="l"/>
              </a:tabLst>
            </a:pPr>
            <a:r>
              <a:rPr lang="en-US" sz="1300" spc="-5" dirty="0">
                <a:latin typeface="Arial Narrow" panose="020B0604020202020204" pitchFamily="34" charset="0"/>
                <a:cs typeface="Arial Narrow" panose="020B0604020202020204" pitchFamily="34" charset="0"/>
              </a:rPr>
              <a:t>Set </a:t>
            </a:r>
            <a:r>
              <a:rPr lang="en-US" sz="1300" dirty="0">
                <a:latin typeface="Arial Narrow" panose="020B0604020202020204" pitchFamily="34" charset="0"/>
                <a:cs typeface="Arial Narrow" panose="020B0604020202020204" pitchFamily="34" charset="0"/>
              </a:rPr>
              <a:t>up a </a:t>
            </a:r>
            <a:r>
              <a:rPr lang="en-US" sz="1300" spc="-5" dirty="0">
                <a:latin typeface="Arial Narrow" panose="020B0604020202020204" pitchFamily="34" charset="0"/>
                <a:cs typeface="Arial Narrow" panose="020B0604020202020204" pitchFamily="34" charset="0"/>
              </a:rPr>
              <a:t>termination date </a:t>
            </a:r>
            <a:r>
              <a:rPr lang="en-US" sz="1300" dirty="0">
                <a:latin typeface="Arial Narrow" panose="020B0604020202020204" pitchFamily="34" charset="0"/>
                <a:cs typeface="Arial Narrow" panose="020B0604020202020204" pitchFamily="34" charset="0"/>
              </a:rPr>
              <a:t>with the</a:t>
            </a:r>
            <a:r>
              <a:rPr lang="en-US" sz="1300" spc="-130" dirty="0">
                <a:latin typeface="Arial Narrow" panose="020B0604020202020204" pitchFamily="34" charset="0"/>
                <a:cs typeface="Arial Narrow" panose="020B0604020202020204" pitchFamily="34" charset="0"/>
              </a:rPr>
              <a:t> </a:t>
            </a:r>
            <a:r>
              <a:rPr lang="en-US" sz="1300" spc="-5" dirty="0">
                <a:latin typeface="Arial Narrow" panose="020B0604020202020204" pitchFamily="34" charset="0"/>
                <a:cs typeface="Arial Narrow" panose="020B0604020202020204" pitchFamily="34" charset="0"/>
              </a:rPr>
              <a:t>student.</a:t>
            </a:r>
          </a:p>
          <a:p>
            <a:pPr marL="355600" indent="-342900">
              <a:lnSpc>
                <a:spcPct val="100000"/>
              </a:lnSpc>
              <a:spcBef>
                <a:spcPts val="335"/>
              </a:spcBef>
              <a:buFont typeface="+mj-lt"/>
              <a:buAutoNum type="alphaLcParenR"/>
              <a:tabLst>
                <a:tab pos="1110615" algn="l"/>
              </a:tabLst>
            </a:pPr>
            <a:r>
              <a:rPr lang="en-US" sz="1300" dirty="0">
                <a:latin typeface="Arial Narrow" panose="020B0604020202020204" pitchFamily="34" charset="0"/>
                <a:cs typeface="Arial Narrow" panose="020B0604020202020204" pitchFamily="34" charset="0"/>
              </a:rPr>
              <a:t>Submit </a:t>
            </a:r>
            <a:r>
              <a:rPr lang="en-US" sz="1300" spc="-5" dirty="0">
                <a:latin typeface="Arial Narrow" panose="020B0604020202020204" pitchFamily="34" charset="0"/>
                <a:cs typeface="Arial Narrow" panose="020B0604020202020204" pitchFamily="34" charset="0"/>
              </a:rPr>
              <a:t>form to </a:t>
            </a:r>
            <a:r>
              <a:rPr lang="en-US" sz="1300" dirty="0">
                <a:latin typeface="Arial Narrow" panose="020B0604020202020204" pitchFamily="34" charset="0"/>
                <a:cs typeface="Arial Narrow" panose="020B0604020202020204" pitchFamily="34" charset="0"/>
              </a:rPr>
              <a:t>Financial Aid</a:t>
            </a:r>
            <a:r>
              <a:rPr lang="en-US" sz="1300" spc="-150" dirty="0">
                <a:latin typeface="Arial Narrow" panose="020B0604020202020204" pitchFamily="34" charset="0"/>
                <a:cs typeface="Arial Narrow" panose="020B0604020202020204" pitchFamily="34" charset="0"/>
              </a:rPr>
              <a:t> </a:t>
            </a:r>
            <a:r>
              <a:rPr lang="en-US" sz="1300" dirty="0">
                <a:latin typeface="Arial Narrow" panose="020B0604020202020204" pitchFamily="34" charset="0"/>
                <a:cs typeface="Arial Narrow" panose="020B0604020202020204" pitchFamily="34" charset="0"/>
              </a:rPr>
              <a:t>Services.</a:t>
            </a:r>
          </a:p>
          <a:p>
            <a:pPr marL="12700" indent="0">
              <a:lnSpc>
                <a:spcPct val="100000"/>
              </a:lnSpc>
              <a:spcBef>
                <a:spcPts val="335"/>
              </a:spcBef>
              <a:buNone/>
              <a:tabLst>
                <a:tab pos="1110615" algn="l"/>
              </a:tabLst>
            </a:pPr>
            <a:r>
              <a:rPr lang="en-US" sz="1400" b="1" i="1" dirty="0">
                <a:solidFill>
                  <a:schemeClr val="accent1"/>
                </a:solidFill>
                <a:latin typeface="Arial Narrow" panose="020B0604020202020204" pitchFamily="34" charset="0"/>
                <a:cs typeface="Arial Narrow" panose="020B0604020202020204" pitchFamily="34" charset="0"/>
              </a:rPr>
              <a:t>* If a </a:t>
            </a:r>
            <a:r>
              <a:rPr lang="en-US" sz="1400" b="1" i="1" spc="-5" dirty="0">
                <a:solidFill>
                  <a:schemeClr val="accent1"/>
                </a:solidFill>
                <a:latin typeface="Arial Narrow" panose="020B0604020202020204" pitchFamily="34" charset="0"/>
                <a:cs typeface="Arial Narrow" panose="020B0604020202020204" pitchFamily="34" charset="0"/>
              </a:rPr>
              <a:t>student is absent </a:t>
            </a:r>
            <a:r>
              <a:rPr lang="en-US" sz="1400" b="1" i="1" spc="-10" dirty="0">
                <a:solidFill>
                  <a:schemeClr val="accent1"/>
                </a:solidFill>
                <a:latin typeface="Arial Narrow" panose="020B0604020202020204" pitchFamily="34" charset="0"/>
                <a:cs typeface="Arial Narrow" panose="020B0604020202020204" pitchFamily="34" charset="0"/>
              </a:rPr>
              <a:t>from work </a:t>
            </a:r>
            <a:r>
              <a:rPr lang="en-US" sz="1400" b="1" i="1" dirty="0">
                <a:solidFill>
                  <a:schemeClr val="accent1"/>
                </a:solidFill>
                <a:latin typeface="Arial Narrow" panose="020B0604020202020204" pitchFamily="34" charset="0"/>
                <a:cs typeface="Arial Narrow" panose="020B0604020202020204" pitchFamily="34" charset="0"/>
              </a:rPr>
              <a:t>3 </a:t>
            </a:r>
            <a:r>
              <a:rPr lang="en-US" sz="1400" b="1" i="1" spc="-5" dirty="0">
                <a:solidFill>
                  <a:schemeClr val="accent1"/>
                </a:solidFill>
                <a:latin typeface="Arial Narrow" panose="020B0604020202020204" pitchFamily="34" charset="0"/>
                <a:cs typeface="Arial Narrow" panose="020B0604020202020204" pitchFamily="34" charset="0"/>
              </a:rPr>
              <a:t>times or </a:t>
            </a:r>
            <a:r>
              <a:rPr lang="en-US" sz="1400" b="1" i="1" spc="-10" dirty="0">
                <a:solidFill>
                  <a:schemeClr val="accent1"/>
                </a:solidFill>
                <a:latin typeface="Arial Narrow" panose="020B0604020202020204" pitchFamily="34" charset="0"/>
                <a:cs typeface="Arial Narrow" panose="020B0604020202020204" pitchFamily="34" charset="0"/>
              </a:rPr>
              <a:t>more, </a:t>
            </a:r>
            <a:r>
              <a:rPr lang="en-US" sz="1400" b="1" i="1" spc="-5" dirty="0">
                <a:solidFill>
                  <a:schemeClr val="accent1"/>
                </a:solidFill>
                <a:latin typeface="Arial Narrow" panose="020B0604020202020204" pitchFamily="34" charset="0"/>
                <a:cs typeface="Arial Narrow" panose="020B0604020202020204" pitchFamily="34" charset="0"/>
              </a:rPr>
              <a:t>without notifying the </a:t>
            </a:r>
            <a:r>
              <a:rPr lang="en-US" sz="1400" b="1" i="1" spc="-25" dirty="0">
                <a:solidFill>
                  <a:schemeClr val="accent1"/>
                </a:solidFill>
                <a:latin typeface="Arial Narrow" panose="020B0604020202020204" pitchFamily="34" charset="0"/>
                <a:cs typeface="Arial Narrow" panose="020B0604020202020204" pitchFamily="34" charset="0"/>
              </a:rPr>
              <a:t>employer, </a:t>
            </a:r>
            <a:br>
              <a:rPr lang="en-US" sz="1400" b="1" i="1" spc="-25" dirty="0">
                <a:solidFill>
                  <a:schemeClr val="accent1"/>
                </a:solidFill>
                <a:latin typeface="Arial Narrow" panose="020B0604020202020204" pitchFamily="34" charset="0"/>
                <a:cs typeface="Arial Narrow" panose="020B0604020202020204" pitchFamily="34" charset="0"/>
              </a:rPr>
            </a:br>
            <a:r>
              <a:rPr lang="en-US" sz="1400" b="1" i="1" spc="-5" dirty="0">
                <a:solidFill>
                  <a:schemeClr val="accent1"/>
                </a:solidFill>
                <a:latin typeface="Arial Narrow" panose="020B0604020202020204" pitchFamily="34" charset="0"/>
                <a:cs typeface="Arial Narrow" panose="020B0604020202020204" pitchFamily="34" charset="0"/>
              </a:rPr>
              <a:t>the student </a:t>
            </a:r>
            <a:r>
              <a:rPr lang="en-US" sz="1400" b="1" i="1" spc="-10" dirty="0">
                <a:solidFill>
                  <a:schemeClr val="accent1"/>
                </a:solidFill>
                <a:latin typeface="Arial Narrow" panose="020B0604020202020204" pitchFamily="34" charset="0"/>
                <a:cs typeface="Arial Narrow" panose="020B0604020202020204" pitchFamily="34" charset="0"/>
              </a:rPr>
              <a:t>can </a:t>
            </a:r>
            <a:r>
              <a:rPr lang="en-US" sz="1400" b="1" i="1" dirty="0">
                <a:solidFill>
                  <a:schemeClr val="accent1"/>
                </a:solidFill>
                <a:latin typeface="Arial Narrow" panose="020B0604020202020204" pitchFamily="34" charset="0"/>
                <a:cs typeface="Arial Narrow" panose="020B0604020202020204" pitchFamily="34" charset="0"/>
              </a:rPr>
              <a:t>be </a:t>
            </a:r>
            <a:r>
              <a:rPr lang="en-US" sz="1400" b="1" i="1" spc="-10" dirty="0">
                <a:solidFill>
                  <a:schemeClr val="accent1"/>
                </a:solidFill>
                <a:latin typeface="Arial Narrow" panose="020B0604020202020204" pitchFamily="34" charset="0"/>
                <a:cs typeface="Arial Narrow" panose="020B0604020202020204" pitchFamily="34" charset="0"/>
              </a:rPr>
              <a:t>terminated </a:t>
            </a:r>
            <a:r>
              <a:rPr lang="en-US" sz="1400" b="1" i="1" spc="-5" dirty="0">
                <a:solidFill>
                  <a:schemeClr val="accent1"/>
                </a:solidFill>
                <a:latin typeface="Arial Narrow" panose="020B0604020202020204" pitchFamily="34" charset="0"/>
                <a:cs typeface="Arial Narrow" panose="020B0604020202020204" pitchFamily="34" charset="0"/>
              </a:rPr>
              <a:t>without verbal or </a:t>
            </a:r>
            <a:r>
              <a:rPr lang="en-US" sz="1400" b="1" i="1" spc="-15" dirty="0">
                <a:solidFill>
                  <a:schemeClr val="accent1"/>
                </a:solidFill>
                <a:latin typeface="Arial Narrow" panose="020B0604020202020204" pitchFamily="34" charset="0"/>
                <a:cs typeface="Arial Narrow" panose="020B0604020202020204" pitchFamily="34" charset="0"/>
              </a:rPr>
              <a:t>written</a:t>
            </a:r>
            <a:r>
              <a:rPr lang="en-US" sz="1400" b="1" i="1" spc="-45" dirty="0">
                <a:solidFill>
                  <a:schemeClr val="accent1"/>
                </a:solidFill>
                <a:latin typeface="Arial Narrow" panose="020B0604020202020204" pitchFamily="34" charset="0"/>
                <a:cs typeface="Arial Narrow" panose="020B0604020202020204" pitchFamily="34" charset="0"/>
              </a:rPr>
              <a:t> </a:t>
            </a:r>
            <a:r>
              <a:rPr lang="en-US" sz="1400" b="1" i="1" spc="-5" dirty="0">
                <a:solidFill>
                  <a:schemeClr val="accent1"/>
                </a:solidFill>
                <a:latin typeface="Arial Narrow" panose="020B0604020202020204" pitchFamily="34" charset="0"/>
                <a:cs typeface="Arial Narrow" panose="020B0604020202020204" pitchFamily="34" charset="0"/>
              </a:rPr>
              <a:t>warning.</a:t>
            </a:r>
            <a:endParaRPr lang="en-US" sz="1400" b="1" i="1" dirty="0">
              <a:solidFill>
                <a:schemeClr val="accent1"/>
              </a:solidFill>
              <a:latin typeface="Arial Narrow" panose="020B0604020202020204" pitchFamily="34" charset="0"/>
              <a:cs typeface="Arial Narrow" panose="020B0604020202020204" pitchFamily="34" charset="0"/>
            </a:endParaRPr>
          </a:p>
          <a:p>
            <a:pPr marL="355600" indent="-342900">
              <a:lnSpc>
                <a:spcPct val="100000"/>
              </a:lnSpc>
              <a:spcBef>
                <a:spcPts val="335"/>
              </a:spcBef>
              <a:buFont typeface="+mj-lt"/>
              <a:buAutoNum type="alphaLcParenR"/>
              <a:tabLst>
                <a:tab pos="1110615" algn="l"/>
              </a:tabLst>
            </a:pPr>
            <a:endParaRPr lang="en-US" sz="1300" dirty="0">
              <a:latin typeface="Arial Narrow" panose="020B0604020202020204" pitchFamily="34" charset="0"/>
              <a:cs typeface="Arial Narrow" panose="020B0604020202020204" pitchFamily="34" charset="0"/>
            </a:endParaRPr>
          </a:p>
        </p:txBody>
      </p:sp>
      <p:sp>
        <p:nvSpPr>
          <p:cNvPr id="6" name="object 6"/>
          <p:cNvSpPr txBox="1"/>
          <p:nvPr/>
        </p:nvSpPr>
        <p:spPr>
          <a:xfrm>
            <a:off x="6258613" y="3276600"/>
            <a:ext cx="2514599" cy="1723549"/>
          </a:xfrm>
          <a:prstGeom prst="rect">
            <a:avLst/>
          </a:prstGeom>
        </p:spPr>
        <p:txBody>
          <a:bodyPr vert="horz" wrap="square" lIns="0" tIns="0" rIns="0" bIns="0" rtlCol="0">
            <a:spAutoFit/>
          </a:bodyPr>
          <a:lstStyle/>
          <a:p>
            <a:pPr marL="12700" marR="5080" algn="ctr">
              <a:lnSpc>
                <a:spcPct val="100000"/>
              </a:lnSpc>
            </a:pPr>
            <a:r>
              <a:rPr lang="en-US" sz="1400" b="1" spc="-5" dirty="0">
                <a:latin typeface="Arial Narrow" panose="020B0604020202020204" pitchFamily="34" charset="0"/>
                <a:cs typeface="Arial Narrow" panose="020B0604020202020204" pitchFamily="34" charset="0"/>
              </a:rPr>
              <a:t>IMPORTANT: </a:t>
            </a:r>
          </a:p>
          <a:p>
            <a:pPr marL="12700" marR="5080" algn="ctr">
              <a:lnSpc>
                <a:spcPct val="100000"/>
              </a:lnSpc>
            </a:pPr>
            <a:r>
              <a:rPr sz="1400" spc="-5" dirty="0">
                <a:latin typeface="Arial Narrow" panose="020B0604020202020204" pitchFamily="34" charset="0"/>
                <a:cs typeface="Arial Narrow" panose="020B0604020202020204" pitchFamily="34" charset="0"/>
              </a:rPr>
              <a:t>This process </a:t>
            </a:r>
            <a:r>
              <a:rPr sz="1400" dirty="0">
                <a:latin typeface="Arial Narrow" panose="020B0604020202020204" pitchFamily="34" charset="0"/>
                <a:cs typeface="Arial Narrow" panose="020B0604020202020204" pitchFamily="34" charset="0"/>
              </a:rPr>
              <a:t>does</a:t>
            </a:r>
            <a:r>
              <a:rPr lang="en-US" sz="1400" dirty="0">
                <a:latin typeface="Arial Narrow" panose="020B0604020202020204" pitchFamily="34" charset="0"/>
                <a:cs typeface="Arial Narrow" panose="020B0604020202020204" pitchFamily="34" charset="0"/>
              </a:rPr>
              <a:t> </a:t>
            </a:r>
            <a:r>
              <a:rPr sz="1400" spc="-5" dirty="0">
                <a:latin typeface="Arial Narrow" panose="020B0604020202020204" pitchFamily="34" charset="0"/>
                <a:cs typeface="Arial Narrow" panose="020B0604020202020204" pitchFamily="34" charset="0"/>
              </a:rPr>
              <a:t>not apply </a:t>
            </a:r>
            <a:br>
              <a:rPr lang="en-US" sz="1400" spc="-5" dirty="0">
                <a:latin typeface="Arial Narrow" panose="020B0604020202020204" pitchFamily="34" charset="0"/>
                <a:cs typeface="Arial Narrow" panose="020B0604020202020204" pitchFamily="34" charset="0"/>
              </a:rPr>
            </a:br>
            <a:r>
              <a:rPr sz="1400" spc="-10" dirty="0">
                <a:latin typeface="Arial Narrow" panose="020B0604020202020204" pitchFamily="34" charset="0"/>
                <a:cs typeface="Arial Narrow" panose="020B0604020202020204" pitchFamily="34" charset="0"/>
              </a:rPr>
              <a:t>to </a:t>
            </a:r>
            <a:r>
              <a:rPr sz="1400" spc="-5" dirty="0">
                <a:latin typeface="Arial Narrow" panose="020B0604020202020204" pitchFamily="34" charset="0"/>
                <a:cs typeface="Arial Narrow" panose="020B0604020202020204" pitchFamily="34" charset="0"/>
              </a:rPr>
              <a:t>cases of </a:t>
            </a:r>
            <a:r>
              <a:rPr sz="1400" spc="-10" dirty="0">
                <a:latin typeface="Arial Narrow" panose="020B0604020202020204" pitchFamily="34" charset="0"/>
                <a:cs typeface="Arial Narrow" panose="020B0604020202020204" pitchFamily="34" charset="0"/>
              </a:rPr>
              <a:t>gross</a:t>
            </a:r>
            <a:r>
              <a:rPr lang="en-US" sz="1400" spc="-10" dirty="0">
                <a:latin typeface="Arial Narrow" panose="020B0604020202020204" pitchFamily="34" charset="0"/>
                <a:cs typeface="Arial Narrow" panose="020B0604020202020204" pitchFamily="34" charset="0"/>
              </a:rPr>
              <a:t> </a:t>
            </a:r>
            <a:r>
              <a:rPr sz="1400" spc="-5" dirty="0">
                <a:latin typeface="Arial Narrow" panose="020B0604020202020204" pitchFamily="34" charset="0"/>
                <a:cs typeface="Arial Narrow" panose="020B0604020202020204" pitchFamily="34" charset="0"/>
              </a:rPr>
              <a:t>misconduct </a:t>
            </a:r>
            <a:r>
              <a:rPr sz="1400" spc="-10" dirty="0">
                <a:latin typeface="Arial Narrow" panose="020B0604020202020204" pitchFamily="34" charset="0"/>
                <a:cs typeface="Arial Narrow" panose="020B0604020202020204" pitchFamily="34" charset="0"/>
              </a:rPr>
              <a:t>(harassment,</a:t>
            </a:r>
            <a:r>
              <a:rPr lang="en-US" sz="1400" spc="-10" dirty="0">
                <a:latin typeface="Arial Narrow" panose="020B0604020202020204" pitchFamily="34" charset="0"/>
                <a:cs typeface="Arial Narrow" panose="020B0604020202020204" pitchFamily="34" charset="0"/>
              </a:rPr>
              <a:t> </a:t>
            </a:r>
            <a:r>
              <a:rPr sz="1400" spc="-5" dirty="0">
                <a:latin typeface="Arial Narrow" panose="020B0604020202020204" pitchFamily="34" charset="0"/>
                <a:cs typeface="Arial Narrow" panose="020B0604020202020204" pitchFamily="34" charset="0"/>
              </a:rPr>
              <a:t>misuse of </a:t>
            </a:r>
            <a:r>
              <a:rPr sz="1400" spc="-10" dirty="0">
                <a:latin typeface="Arial Narrow" panose="020B0604020202020204" pitchFamily="34" charset="0"/>
                <a:cs typeface="Arial Narrow" panose="020B0604020202020204" pitchFamily="34" charset="0"/>
              </a:rPr>
              <a:t>University facilities,</a:t>
            </a:r>
            <a:r>
              <a:rPr lang="en-US" sz="1400" spc="-10" dirty="0">
                <a:latin typeface="Arial Narrow" panose="020B0604020202020204" pitchFamily="34" charset="0"/>
                <a:cs typeface="Arial Narrow" panose="020B0604020202020204" pitchFamily="34" charset="0"/>
              </a:rPr>
              <a:t> </a:t>
            </a:r>
            <a:r>
              <a:rPr sz="1400" spc="-5" dirty="0">
                <a:latin typeface="Arial Narrow" panose="020B0604020202020204" pitchFamily="34" charset="0"/>
                <a:cs typeface="Arial Narrow" panose="020B0604020202020204" pitchFamily="34" charset="0"/>
              </a:rPr>
              <a:t>timesheet </a:t>
            </a:r>
            <a:r>
              <a:rPr sz="1400" spc="-10" dirty="0">
                <a:latin typeface="Arial Narrow" panose="020B0604020202020204" pitchFamily="34" charset="0"/>
                <a:cs typeface="Arial Narrow" panose="020B0604020202020204" pitchFamily="34" charset="0"/>
              </a:rPr>
              <a:t>fraud, etc.). </a:t>
            </a:r>
            <a:br>
              <a:rPr lang="en-US" sz="1400" spc="-10" dirty="0">
                <a:latin typeface="Arial Narrow" panose="020B0604020202020204" pitchFamily="34" charset="0"/>
                <a:cs typeface="Arial Narrow" panose="020B0604020202020204" pitchFamily="34" charset="0"/>
              </a:rPr>
            </a:br>
            <a:r>
              <a:rPr sz="1400" b="1" spc="-5" dirty="0">
                <a:latin typeface="Arial Narrow" panose="020B0604020202020204" pitchFamily="34" charset="0"/>
                <a:cs typeface="Arial Narrow" panose="020B0604020202020204" pitchFamily="34" charset="0"/>
              </a:rPr>
              <a:t>These</a:t>
            </a:r>
            <a:r>
              <a:rPr lang="en-US" sz="1400" b="1" spc="-5" dirty="0">
                <a:latin typeface="Arial Narrow" panose="020B0604020202020204" pitchFamily="34" charset="0"/>
                <a:cs typeface="Arial Narrow" panose="020B0604020202020204" pitchFamily="34" charset="0"/>
              </a:rPr>
              <a:t> </a:t>
            </a:r>
            <a:r>
              <a:rPr sz="1400" b="1" spc="-5" dirty="0">
                <a:latin typeface="Arial Narrow" panose="020B0604020202020204" pitchFamily="34" charset="0"/>
                <a:cs typeface="Arial Narrow" panose="020B0604020202020204" pitchFamily="34" charset="0"/>
              </a:rPr>
              <a:t>cases should </a:t>
            </a:r>
            <a:r>
              <a:rPr sz="1400" b="1" dirty="0">
                <a:latin typeface="Arial Narrow" panose="020B0604020202020204" pitchFamily="34" charset="0"/>
                <a:cs typeface="Arial Narrow" panose="020B0604020202020204" pitchFamily="34" charset="0"/>
              </a:rPr>
              <a:t>be </a:t>
            </a:r>
            <a:r>
              <a:rPr sz="1400" b="1" spc="-10" dirty="0">
                <a:latin typeface="Arial Narrow" panose="020B0604020202020204" pitchFamily="34" charset="0"/>
                <a:cs typeface="Arial Narrow" panose="020B0604020202020204" pitchFamily="34" charset="0"/>
              </a:rPr>
              <a:t>reported</a:t>
            </a:r>
            <a:r>
              <a:rPr lang="en-US" sz="1400" b="1" spc="-10" dirty="0">
                <a:latin typeface="Arial Narrow" panose="020B0604020202020204" pitchFamily="34" charset="0"/>
                <a:cs typeface="Arial Narrow" panose="020B0604020202020204" pitchFamily="34" charset="0"/>
              </a:rPr>
              <a:t> </a:t>
            </a:r>
            <a:r>
              <a:rPr sz="1400" b="1" spc="-10" dirty="0">
                <a:latin typeface="Arial Narrow" panose="020B0604020202020204" pitchFamily="34" charset="0"/>
                <a:cs typeface="Arial Narrow" panose="020B0604020202020204" pitchFamily="34" charset="0"/>
              </a:rPr>
              <a:t>immediately to </a:t>
            </a:r>
            <a:r>
              <a:rPr sz="1400" b="1" spc="-5" dirty="0">
                <a:latin typeface="Arial Narrow" panose="020B0604020202020204" pitchFamily="34" charset="0"/>
                <a:cs typeface="Arial Narrow" panose="020B0604020202020204" pitchFamily="34" charset="0"/>
              </a:rPr>
              <a:t>the </a:t>
            </a:r>
            <a:r>
              <a:rPr sz="1400" b="1" spc="-10" dirty="0">
                <a:latin typeface="Arial Narrow" panose="020B0604020202020204" pitchFamily="34" charset="0"/>
                <a:cs typeface="Arial Narrow" panose="020B0604020202020204" pitchFamily="34" charset="0"/>
              </a:rPr>
              <a:t>FWS</a:t>
            </a:r>
            <a:r>
              <a:rPr lang="en-US" sz="1400" b="1" spc="-10" dirty="0">
                <a:latin typeface="Arial Narrow" panose="020B0604020202020204" pitchFamily="34" charset="0"/>
                <a:cs typeface="Arial Narrow" panose="020B0604020202020204" pitchFamily="34" charset="0"/>
              </a:rPr>
              <a:t> </a:t>
            </a:r>
            <a:r>
              <a:rPr sz="1400" b="1" spc="-25" dirty="0">
                <a:latin typeface="Arial Narrow" panose="020B0604020202020204" pitchFamily="34" charset="0"/>
                <a:cs typeface="Arial Narrow" panose="020B0604020202020204" pitchFamily="34" charset="0"/>
              </a:rPr>
              <a:t>Coordinator.</a:t>
            </a:r>
            <a:endParaRPr lang="en-US" sz="1400" b="1" spc="-25" dirty="0">
              <a:latin typeface="Arial Narrow" panose="020B0604020202020204" pitchFamily="34" charset="0"/>
              <a:cs typeface="Arial Narrow" panose="020B0604020202020204" pitchFamily="34" charset="0"/>
            </a:endParaRPr>
          </a:p>
        </p:txBody>
      </p:sp>
      <p:sp>
        <p:nvSpPr>
          <p:cNvPr id="8" name="Rectangle 7">
            <a:extLst>
              <a:ext uri="{FF2B5EF4-FFF2-40B4-BE49-F238E27FC236}">
                <a16:creationId xmlns:a16="http://schemas.microsoft.com/office/drawing/2014/main" id="{23FFA909-4D4D-D44D-839C-64CE3517C33F}"/>
              </a:ext>
            </a:extLst>
          </p:cNvPr>
          <p:cNvSpPr/>
          <p:nvPr/>
        </p:nvSpPr>
        <p:spPr>
          <a:xfrm>
            <a:off x="0" y="0"/>
            <a:ext cx="9144000" cy="34707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2">
            <a:extLst>
              <a:ext uri="{FF2B5EF4-FFF2-40B4-BE49-F238E27FC236}">
                <a16:creationId xmlns:a16="http://schemas.microsoft.com/office/drawing/2014/main" id="{2C449257-6E93-DE45-AAE3-4B7CBB3534D6}"/>
              </a:ext>
            </a:extLst>
          </p:cNvPr>
          <p:cNvSpPr txBox="1"/>
          <p:nvPr/>
        </p:nvSpPr>
        <p:spPr>
          <a:xfrm>
            <a:off x="685800" y="76201"/>
            <a:ext cx="7772400" cy="186153"/>
          </a:xfrm>
          <a:prstGeom prst="rect">
            <a:avLst/>
          </a:prstGeom>
          <a:noFill/>
          <a:effectLst/>
        </p:spPr>
        <p:txBody>
          <a:bodyPr vert="horz" wrap="square" lIns="0" tIns="0" rIns="0" bIns="0" rtlCol="0" anchor="ctr" anchorCtr="0">
            <a:noAutofit/>
          </a:bodyPr>
          <a:lstStyle/>
          <a:p>
            <a:pPr marL="6350"/>
            <a:r>
              <a:rPr lang="en-US" sz="1000" b="1" spc="-25" dirty="0">
                <a:solidFill>
                  <a:schemeClr val="bg1"/>
                </a:solidFill>
                <a:latin typeface="+mj-lt"/>
                <a:cs typeface="Aharoni" panose="020B0604020202020204" pitchFamily="2" charset="-79"/>
              </a:rPr>
              <a:t>POLICIES &amp; PROCEDURES</a:t>
            </a:r>
            <a:endParaRPr lang="en-US" sz="1000" dirty="0">
              <a:solidFill>
                <a:schemeClr val="bg1"/>
              </a:solidFill>
              <a:latin typeface="+mj-lt"/>
              <a:cs typeface="Arial Narrow" panose="020B0604020202020204" pitchFamily="34" charset="0"/>
            </a:endParaRPr>
          </a:p>
        </p:txBody>
      </p:sp>
      <p:cxnSp>
        <p:nvCxnSpPr>
          <p:cNvPr id="11" name="Straight Connector 10">
            <a:extLst>
              <a:ext uri="{FF2B5EF4-FFF2-40B4-BE49-F238E27FC236}">
                <a16:creationId xmlns:a16="http://schemas.microsoft.com/office/drawing/2014/main" id="{0336FDDB-EA5A-F04A-A948-830D45B798A1}"/>
              </a:ext>
            </a:extLst>
          </p:cNvPr>
          <p:cNvCxnSpPr>
            <a:cxnSpLocks/>
          </p:cNvCxnSpPr>
          <p:nvPr/>
        </p:nvCxnSpPr>
        <p:spPr>
          <a:xfrm>
            <a:off x="685799" y="952664"/>
            <a:ext cx="7772401" cy="0"/>
          </a:xfrm>
          <a:prstGeom prst="line">
            <a:avLst/>
          </a:prstGeom>
          <a:ln w="31750" cap="rnd"/>
        </p:spPr>
        <p:style>
          <a:lnRef idx="1">
            <a:schemeClr val="accent1"/>
          </a:lnRef>
          <a:fillRef idx="0">
            <a:schemeClr val="accent1"/>
          </a:fillRef>
          <a:effectRef idx="0">
            <a:schemeClr val="accent1"/>
          </a:effectRef>
          <a:fontRef idx="minor">
            <a:schemeClr val="tx1"/>
          </a:fontRef>
        </p:style>
      </p:cxnSp>
      <p:pic>
        <p:nvPicPr>
          <p:cNvPr id="18" name="Picture 17" descr="A picture containing text, clipart&#10;&#10;Description automatically generated">
            <a:extLst>
              <a:ext uri="{FF2B5EF4-FFF2-40B4-BE49-F238E27FC236}">
                <a16:creationId xmlns:a16="http://schemas.microsoft.com/office/drawing/2014/main" id="{CC02A37B-D6DC-F947-B450-D394F6C3DF54}"/>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010400" y="2269099"/>
            <a:ext cx="1011026" cy="928157"/>
          </a:xfrm>
          <a:prstGeom prst="rect">
            <a:avLst/>
          </a:prstGeom>
        </p:spPr>
      </p:pic>
      <p:pic>
        <p:nvPicPr>
          <p:cNvPr id="19" name="Picture 18">
            <a:extLst>
              <a:ext uri="{FF2B5EF4-FFF2-40B4-BE49-F238E27FC236}">
                <a16:creationId xmlns:a16="http://schemas.microsoft.com/office/drawing/2014/main" id="{1B131A4E-3386-EA4E-8A58-1BB0EC7D46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04719" y="6172200"/>
            <a:ext cx="2258291" cy="304800"/>
          </a:xfrm>
          <a:prstGeom prst="rect">
            <a:avLst/>
          </a:prstGeom>
          <a:effectLst>
            <a:outerShdw blurRad="50800" dist="38100" dir="2700000" algn="tl" rotWithShape="0">
              <a:prstClr val="black">
                <a:alpha val="40000"/>
              </a:prstClr>
            </a:outerShdw>
          </a:effectLst>
        </p:spPr>
      </p:pic>
    </p:spTree>
  </p:cSld>
  <p:clrMapOvr>
    <a:masterClrMapping/>
  </p:clrMapOvr>
  <p:transition spd="slow" advClick="0">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p:nvPr/>
        </p:nvSpPr>
        <p:spPr>
          <a:xfrm>
            <a:off x="1723644" y="1876043"/>
            <a:ext cx="472439" cy="661415"/>
          </a:xfrm>
          <a:prstGeom prst="rect">
            <a:avLst/>
          </a:prstGeom>
          <a:blipFill>
            <a:blip r:embed="rId3" cstate="print"/>
            <a:stretch>
              <a:fillRect/>
            </a:stretch>
          </a:blipFill>
        </p:spPr>
        <p:txBody>
          <a:bodyPr wrap="square" lIns="0" tIns="0" rIns="0" bIns="0" rtlCol="0"/>
          <a:lstStyle/>
          <a:p>
            <a:endParaRPr/>
          </a:p>
        </p:txBody>
      </p:sp>
      <p:sp>
        <p:nvSpPr>
          <p:cNvPr id="14" name="object 14"/>
          <p:cNvSpPr txBox="1">
            <a:spLocks noGrp="1"/>
          </p:cNvSpPr>
          <p:nvPr>
            <p:ph type="title"/>
          </p:nvPr>
        </p:nvSpPr>
        <p:spPr>
          <a:xfrm>
            <a:off x="685799" y="3059668"/>
            <a:ext cx="2590794" cy="738664"/>
          </a:xfrm>
          <a:prstGeom prst="rect">
            <a:avLst/>
          </a:prstGeom>
        </p:spPr>
        <p:txBody>
          <a:bodyPr vert="horz" wrap="square" lIns="0" tIns="0" rIns="0" bIns="0" rtlCol="0">
            <a:spAutoFit/>
          </a:bodyPr>
          <a:lstStyle/>
          <a:p>
            <a:pPr marL="12700">
              <a:lnSpc>
                <a:spcPct val="100000"/>
              </a:lnSpc>
            </a:pPr>
            <a:r>
              <a:rPr lang="en-US" sz="2400" spc="-10" dirty="0">
                <a:solidFill>
                  <a:schemeClr val="accent5">
                    <a:lumMod val="50000"/>
                  </a:schemeClr>
                </a:solidFill>
                <a:cs typeface="Gill Sans SemiBold" panose="020B0502020104020203" pitchFamily="34" charset="-79"/>
              </a:rPr>
              <a:t>What </a:t>
            </a:r>
            <a:r>
              <a:rPr lang="en-US" sz="2400" dirty="0">
                <a:solidFill>
                  <a:schemeClr val="accent5">
                    <a:lumMod val="50000"/>
                  </a:schemeClr>
                </a:solidFill>
                <a:cs typeface="Gill Sans SemiBold" panose="020B0502020104020203" pitchFamily="34" charset="-79"/>
              </a:rPr>
              <a:t>is </a:t>
            </a:r>
            <a:r>
              <a:rPr lang="en-US" sz="2400" spc="-25" dirty="0">
                <a:solidFill>
                  <a:schemeClr val="accent5">
                    <a:lumMod val="50000"/>
                  </a:schemeClr>
                </a:solidFill>
                <a:cs typeface="GILL SANS SEMIBOLD" panose="020B0502020104020203" pitchFamily="34" charset="-79"/>
              </a:rPr>
              <a:t>Federal</a:t>
            </a:r>
            <a:r>
              <a:rPr lang="en-US" sz="2400" spc="-60" dirty="0">
                <a:solidFill>
                  <a:schemeClr val="accent5">
                    <a:lumMod val="50000"/>
                  </a:schemeClr>
                </a:solidFill>
                <a:cs typeface="GILL SANS SEMIBOLD" panose="020B0502020104020203" pitchFamily="34" charset="-79"/>
              </a:rPr>
              <a:t> </a:t>
            </a:r>
            <a:br>
              <a:rPr lang="en-US" sz="2400" spc="-60" dirty="0">
                <a:solidFill>
                  <a:schemeClr val="accent5">
                    <a:lumMod val="50000"/>
                  </a:schemeClr>
                </a:solidFill>
                <a:cs typeface="Gill Sans SemiBold" panose="020B0502020104020203" pitchFamily="34" charset="-79"/>
              </a:rPr>
            </a:br>
            <a:r>
              <a:rPr lang="en-US" sz="2400" spc="-15" dirty="0">
                <a:solidFill>
                  <a:schemeClr val="accent5">
                    <a:lumMod val="50000"/>
                  </a:schemeClr>
                </a:solidFill>
                <a:cs typeface="Gill Sans SemiBold" panose="020B0502020104020203" pitchFamily="34" charset="-79"/>
              </a:rPr>
              <a:t>Work-Study</a:t>
            </a:r>
            <a:r>
              <a:rPr lang="en-US" sz="2400" spc="-15" dirty="0">
                <a:solidFill>
                  <a:schemeClr val="accent5">
                    <a:lumMod val="50000"/>
                  </a:schemeClr>
                </a:solidFill>
                <a:cs typeface="GILL SANS SEMIBOLD" panose="020B0502020104020203" pitchFamily="34" charset="-79"/>
              </a:rPr>
              <a:t>?</a:t>
            </a:r>
            <a:endParaRPr lang="en-US" sz="2400" dirty="0">
              <a:solidFill>
                <a:schemeClr val="accent5">
                  <a:lumMod val="50000"/>
                </a:schemeClr>
              </a:solidFill>
              <a:cs typeface="Gill Sans SemiBold" panose="020B0502020104020203" pitchFamily="34" charset="-79"/>
            </a:endParaRPr>
          </a:p>
        </p:txBody>
      </p:sp>
      <p:sp>
        <p:nvSpPr>
          <p:cNvPr id="2" name="Content Placeholder 1">
            <a:extLst>
              <a:ext uri="{FF2B5EF4-FFF2-40B4-BE49-F238E27FC236}">
                <a16:creationId xmlns:a16="http://schemas.microsoft.com/office/drawing/2014/main" id="{38E263BC-9180-864E-9C60-03BA24A19DA0}"/>
              </a:ext>
            </a:extLst>
          </p:cNvPr>
          <p:cNvSpPr>
            <a:spLocks noGrp="1"/>
          </p:cNvSpPr>
          <p:nvPr>
            <p:ph idx="1"/>
          </p:nvPr>
        </p:nvSpPr>
        <p:spPr/>
        <p:txBody>
          <a:bodyPr/>
          <a:lstStyle/>
          <a:p>
            <a:pPr marL="0" indent="0">
              <a:buNone/>
            </a:pPr>
            <a:r>
              <a:rPr lang="en-US" spc="-20" dirty="0">
                <a:latin typeface="Arial Narrow" panose="020B0606020202030204" pitchFamily="34" charset="0"/>
                <a:cs typeface="Calibri"/>
              </a:rPr>
              <a:t>Federal </a:t>
            </a:r>
            <a:r>
              <a:rPr lang="en-US" spc="-15" dirty="0">
                <a:latin typeface="Arial Narrow" panose="020B0606020202030204" pitchFamily="34" charset="0"/>
                <a:cs typeface="Calibri"/>
              </a:rPr>
              <a:t>Work-study </a:t>
            </a:r>
            <a:r>
              <a:rPr lang="en-US" spc="-10" dirty="0">
                <a:latin typeface="Arial Narrow" panose="020B0606020202030204" pitchFamily="34" charset="0"/>
                <a:cs typeface="Calibri"/>
              </a:rPr>
              <a:t>(FWS) </a:t>
            </a:r>
            <a:r>
              <a:rPr lang="en-US" spc="-5" dirty="0">
                <a:latin typeface="Arial Narrow" panose="020B0606020202030204" pitchFamily="34" charset="0"/>
                <a:cs typeface="Calibri"/>
              </a:rPr>
              <a:t>is a </a:t>
            </a:r>
            <a:r>
              <a:rPr lang="en-US" spc="-20" dirty="0">
                <a:latin typeface="Arial Narrow" panose="020B0606020202030204" pitchFamily="34" charset="0"/>
                <a:cs typeface="Calibri"/>
              </a:rPr>
              <a:t>program </a:t>
            </a:r>
            <a:r>
              <a:rPr lang="en-US" spc="-10" dirty="0">
                <a:latin typeface="Arial Narrow" panose="020B0606020202030204" pitchFamily="34" charset="0"/>
                <a:cs typeface="Calibri"/>
              </a:rPr>
              <a:t>that allows </a:t>
            </a:r>
            <a:r>
              <a:rPr lang="en-US" spc="-5" dirty="0">
                <a:latin typeface="Arial Narrow" panose="020B0606020202030204" pitchFamily="34" charset="0"/>
                <a:cs typeface="Calibri"/>
              </a:rPr>
              <a:t>eligible </a:t>
            </a:r>
            <a:r>
              <a:rPr lang="en-US" spc="-10" dirty="0">
                <a:latin typeface="Arial Narrow" panose="020B0606020202030204" pitchFamily="34" charset="0"/>
                <a:cs typeface="Calibri"/>
              </a:rPr>
              <a:t>students </a:t>
            </a:r>
            <a:r>
              <a:rPr lang="en-US" spc="-20" dirty="0">
                <a:latin typeface="Arial Narrow" panose="020B0606020202030204" pitchFamily="34" charset="0"/>
                <a:cs typeface="Calibri"/>
              </a:rPr>
              <a:t>to </a:t>
            </a:r>
            <a:r>
              <a:rPr lang="en-US" spc="-5" dirty="0">
                <a:latin typeface="Arial Narrow" panose="020B0606020202030204" pitchFamily="34" charset="0"/>
                <a:cs typeface="Calibri"/>
              </a:rPr>
              <a:t>earn </a:t>
            </a:r>
            <a:r>
              <a:rPr lang="en-US" spc="-10" dirty="0">
                <a:latin typeface="Arial Narrow" panose="020B0606020202030204" pitchFamily="34" charset="0"/>
                <a:cs typeface="Calibri"/>
              </a:rPr>
              <a:t>money </a:t>
            </a:r>
            <a:r>
              <a:rPr lang="en-US" spc="-20" dirty="0">
                <a:latin typeface="Arial Narrow" panose="020B0606020202030204" pitchFamily="34" charset="0"/>
                <a:cs typeface="Calibri"/>
              </a:rPr>
              <a:t>toward </a:t>
            </a:r>
            <a:r>
              <a:rPr lang="en-US" spc="-5" dirty="0">
                <a:latin typeface="Arial Narrow" panose="020B0606020202030204" pitchFamily="34" charset="0"/>
                <a:cs typeface="Calibri"/>
              </a:rPr>
              <a:t>their </a:t>
            </a:r>
            <a:r>
              <a:rPr lang="en-US" spc="-10" dirty="0">
                <a:latin typeface="Arial Narrow" panose="020B0606020202030204" pitchFamily="34" charset="0"/>
                <a:cs typeface="Calibri"/>
              </a:rPr>
              <a:t>educational expenses </a:t>
            </a:r>
            <a:r>
              <a:rPr lang="en-US" spc="-15" dirty="0">
                <a:latin typeface="Arial Narrow" panose="020B0606020202030204" pitchFamily="34" charset="0"/>
                <a:cs typeface="Calibri"/>
              </a:rPr>
              <a:t>at </a:t>
            </a:r>
            <a:r>
              <a:rPr lang="en-US" spc="-5" dirty="0">
                <a:latin typeface="Arial Narrow" panose="020B0606020202030204" pitchFamily="34" charset="0"/>
                <a:cs typeface="Calibri"/>
              </a:rPr>
              <a:t>Baruch </a:t>
            </a:r>
            <a:r>
              <a:rPr lang="en-US" spc="-10" dirty="0">
                <a:latin typeface="Arial Narrow" panose="020B0606020202030204" pitchFamily="34" charset="0"/>
                <a:cs typeface="Calibri"/>
              </a:rPr>
              <a:t>College.</a:t>
            </a:r>
          </a:p>
          <a:p>
            <a:r>
              <a:rPr lang="en-US" b="1" dirty="0">
                <a:latin typeface="Arial Narrow" panose="020B0606020202030204" pitchFamily="34" charset="0"/>
              </a:rPr>
              <a:t>FWS students assist with daily operations at the college and other projects.</a:t>
            </a:r>
            <a:endParaRPr lang="en-US" dirty="0">
              <a:latin typeface="Arial Narrow" panose="020B0606020202030204" pitchFamily="34" charset="0"/>
              <a:cs typeface="Calibri"/>
            </a:endParaRPr>
          </a:p>
          <a:p>
            <a:r>
              <a:rPr lang="en-US" b="1" dirty="0">
                <a:latin typeface="Arial Narrow" panose="020B0606020202030204" pitchFamily="34" charset="0"/>
              </a:rPr>
              <a:t>Students are supervised by current Baruch College employees who have agreed to serve as FWS supervisors.</a:t>
            </a:r>
            <a:endParaRPr lang="en-US" dirty="0">
              <a:latin typeface="Arial Narrow" panose="020B0606020202030204" pitchFamily="34" charset="0"/>
            </a:endParaRPr>
          </a:p>
        </p:txBody>
      </p:sp>
      <p:pic>
        <p:nvPicPr>
          <p:cNvPr id="9" name="Picture 8">
            <a:extLst>
              <a:ext uri="{FF2B5EF4-FFF2-40B4-BE49-F238E27FC236}">
                <a16:creationId xmlns:a16="http://schemas.microsoft.com/office/drawing/2014/main" id="{9428C471-9676-2A45-B6B4-1A8DBD749E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4719" y="6172200"/>
            <a:ext cx="2258291" cy="304800"/>
          </a:xfrm>
          <a:prstGeom prst="rect">
            <a:avLst/>
          </a:prstGeom>
          <a:effectLst>
            <a:outerShdw blurRad="50800" dist="38100" dir="2700000" algn="tl" rotWithShape="0">
              <a:prstClr val="black">
                <a:alpha val="40000"/>
              </a:prstClr>
            </a:outerShdw>
          </a:effectLst>
        </p:spPr>
      </p:pic>
    </p:spTree>
  </p:cSld>
  <p:clrMapOvr>
    <a:masterClrMapping/>
  </p:clrMapOvr>
  <p:transition spd="slow" advClick="0">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798" y="1090193"/>
            <a:ext cx="7772401" cy="492443"/>
          </a:xfrm>
          <a:prstGeom prst="rect">
            <a:avLst/>
          </a:prstGeom>
        </p:spPr>
        <p:txBody>
          <a:bodyPr vert="horz" wrap="square" lIns="0" tIns="0" rIns="0" bIns="0" rtlCol="0">
            <a:spAutoFit/>
          </a:bodyPr>
          <a:lstStyle/>
          <a:p>
            <a:pPr marL="12700">
              <a:lnSpc>
                <a:spcPct val="100000"/>
              </a:lnSpc>
            </a:pPr>
            <a:r>
              <a:rPr dirty="0"/>
              <a:t>Evaluations</a:t>
            </a:r>
          </a:p>
        </p:txBody>
      </p:sp>
      <p:sp>
        <p:nvSpPr>
          <p:cNvPr id="4" name="Content Placeholder 3">
            <a:extLst>
              <a:ext uri="{FF2B5EF4-FFF2-40B4-BE49-F238E27FC236}">
                <a16:creationId xmlns:a16="http://schemas.microsoft.com/office/drawing/2014/main" id="{A63716DA-DC1A-AC40-A1F7-6D3033BD0ACE}"/>
              </a:ext>
            </a:extLst>
          </p:cNvPr>
          <p:cNvSpPr>
            <a:spLocks noGrp="1"/>
          </p:cNvSpPr>
          <p:nvPr>
            <p:ph idx="1"/>
          </p:nvPr>
        </p:nvSpPr>
        <p:spPr/>
        <p:txBody>
          <a:bodyPr/>
          <a:lstStyle/>
          <a:p>
            <a:pPr marL="355600" marR="435609" indent="-342900">
              <a:lnSpc>
                <a:spcPct val="100000"/>
              </a:lnSpc>
              <a:buFont typeface="Arial"/>
              <a:buChar char="•"/>
              <a:tabLst>
                <a:tab pos="354965" algn="l"/>
                <a:tab pos="356235" algn="l"/>
              </a:tabLst>
            </a:pPr>
            <a:r>
              <a:rPr lang="en-US" sz="1800" dirty="0">
                <a:latin typeface="Arial Narrow" panose="020B0604020202020204" pitchFamily="34" charset="0"/>
                <a:cs typeface="Arial Narrow" panose="020B0604020202020204" pitchFamily="34" charset="0"/>
              </a:rPr>
              <a:t>FWS Supervisors must formally evaluate students’ performance at the end of the academic year or before the student ends the job.</a:t>
            </a:r>
          </a:p>
          <a:p>
            <a:pPr marL="355600" marR="5080" indent="-342900">
              <a:lnSpc>
                <a:spcPct val="100000"/>
              </a:lnSpc>
              <a:spcBef>
                <a:spcPts val="625"/>
              </a:spcBef>
              <a:buFont typeface="Arial"/>
              <a:buChar char="•"/>
              <a:tabLst>
                <a:tab pos="354965" algn="l"/>
                <a:tab pos="356235" algn="l"/>
              </a:tabLst>
            </a:pPr>
            <a:r>
              <a:rPr lang="en-US" sz="1800" dirty="0">
                <a:latin typeface="Arial Narrow" panose="020B0604020202020204" pitchFamily="34" charset="0"/>
                <a:cs typeface="Arial Narrow" panose="020B0604020202020204" pitchFamily="34" charset="0"/>
              </a:rPr>
              <a:t>Complete an evaluation for every student who worked with you for at least two months during the academic year.</a:t>
            </a:r>
          </a:p>
          <a:p>
            <a:pPr marL="355600" marR="89535" indent="-342900">
              <a:lnSpc>
                <a:spcPct val="100000"/>
              </a:lnSpc>
              <a:spcBef>
                <a:spcPts val="625"/>
              </a:spcBef>
              <a:buFont typeface="Arial"/>
              <a:buChar char="•"/>
              <a:tabLst>
                <a:tab pos="356235" algn="l"/>
              </a:tabLst>
            </a:pPr>
            <a:r>
              <a:rPr lang="en-US" sz="1800" dirty="0">
                <a:latin typeface="Arial Narrow" panose="020B0604020202020204" pitchFamily="34" charset="0"/>
                <a:cs typeface="Arial Narrow" panose="020B0604020202020204" pitchFamily="34" charset="0"/>
              </a:rPr>
              <a:t>This form is used to prioritize FWS funds for continuing students. It is also used to give feedback to the students.</a:t>
            </a:r>
          </a:p>
          <a:p>
            <a:pPr marL="355600" marR="63500" indent="-342900">
              <a:lnSpc>
                <a:spcPct val="100000"/>
              </a:lnSpc>
              <a:spcBef>
                <a:spcPts val="625"/>
              </a:spcBef>
              <a:buFont typeface="Arial"/>
              <a:buChar char="•"/>
              <a:tabLst>
                <a:tab pos="354965" algn="l"/>
                <a:tab pos="356235" algn="l"/>
              </a:tabLst>
            </a:pPr>
            <a:r>
              <a:rPr lang="en-US" sz="1800" dirty="0">
                <a:latin typeface="Arial Narrow" panose="020B0604020202020204" pitchFamily="34" charset="0"/>
                <a:cs typeface="Arial Narrow" panose="020B0604020202020204" pitchFamily="34" charset="0"/>
              </a:rPr>
              <a:t>Financial Aid Services, the FWS Supervisor, and the student will keep a copy of the evaluation.</a:t>
            </a:r>
          </a:p>
          <a:p>
            <a:pPr marL="355600" marR="216535" indent="-342900">
              <a:lnSpc>
                <a:spcPct val="100000"/>
              </a:lnSpc>
              <a:spcBef>
                <a:spcPts val="625"/>
              </a:spcBef>
              <a:buFont typeface="Arial"/>
              <a:buChar char="•"/>
              <a:tabLst>
                <a:tab pos="354965" algn="l"/>
                <a:tab pos="356235" algn="l"/>
              </a:tabLst>
            </a:pPr>
            <a:r>
              <a:rPr lang="en-US" sz="1800" dirty="0">
                <a:latin typeface="Arial Narrow" panose="020B0604020202020204" pitchFamily="34" charset="0"/>
                <a:cs typeface="Arial Narrow" panose="020B0604020202020204" pitchFamily="34" charset="0"/>
              </a:rPr>
              <a:t>FWS evaluation forms will be given to FWS supervisors for each student they hire at the beginning of the semester.</a:t>
            </a:r>
          </a:p>
        </p:txBody>
      </p:sp>
      <p:sp>
        <p:nvSpPr>
          <p:cNvPr id="5" name="Rectangle 4">
            <a:extLst>
              <a:ext uri="{FF2B5EF4-FFF2-40B4-BE49-F238E27FC236}">
                <a16:creationId xmlns:a16="http://schemas.microsoft.com/office/drawing/2014/main" id="{03CD7A98-2A19-1845-B7B2-9AAE39430CC9}"/>
              </a:ext>
            </a:extLst>
          </p:cNvPr>
          <p:cNvSpPr/>
          <p:nvPr/>
        </p:nvSpPr>
        <p:spPr>
          <a:xfrm>
            <a:off x="0" y="0"/>
            <a:ext cx="9144000" cy="34707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bject 2">
            <a:extLst>
              <a:ext uri="{FF2B5EF4-FFF2-40B4-BE49-F238E27FC236}">
                <a16:creationId xmlns:a16="http://schemas.microsoft.com/office/drawing/2014/main" id="{0BD1C79A-0426-2349-965B-BA44030BA630}"/>
              </a:ext>
            </a:extLst>
          </p:cNvPr>
          <p:cNvSpPr txBox="1"/>
          <p:nvPr/>
        </p:nvSpPr>
        <p:spPr>
          <a:xfrm>
            <a:off x="685800" y="76201"/>
            <a:ext cx="7772400" cy="186153"/>
          </a:xfrm>
          <a:prstGeom prst="rect">
            <a:avLst/>
          </a:prstGeom>
          <a:noFill/>
          <a:effectLst/>
        </p:spPr>
        <p:txBody>
          <a:bodyPr vert="horz" wrap="square" lIns="0" tIns="0" rIns="0" bIns="0" rtlCol="0" anchor="ctr" anchorCtr="0">
            <a:noAutofit/>
          </a:bodyPr>
          <a:lstStyle/>
          <a:p>
            <a:pPr marL="6350"/>
            <a:r>
              <a:rPr lang="en-US" sz="1000" b="1" spc="-25" dirty="0">
                <a:solidFill>
                  <a:schemeClr val="bg1"/>
                </a:solidFill>
                <a:latin typeface="+mj-lt"/>
                <a:cs typeface="Aharoni" panose="020B0604020202020204" pitchFamily="2" charset="-79"/>
              </a:rPr>
              <a:t>POLICIES &amp; PROCEDURES</a:t>
            </a:r>
            <a:endParaRPr lang="en-US" sz="1000" dirty="0">
              <a:solidFill>
                <a:schemeClr val="bg1"/>
              </a:solidFill>
              <a:latin typeface="+mj-lt"/>
              <a:cs typeface="Arial Narrow" panose="020B0604020202020204" pitchFamily="34" charset="0"/>
            </a:endParaRPr>
          </a:p>
        </p:txBody>
      </p:sp>
      <p:pic>
        <p:nvPicPr>
          <p:cNvPr id="7" name="Picture 6">
            <a:extLst>
              <a:ext uri="{FF2B5EF4-FFF2-40B4-BE49-F238E27FC236}">
                <a16:creationId xmlns:a16="http://schemas.microsoft.com/office/drawing/2014/main" id="{22F19B18-79A9-494F-8C88-309E6533BD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4719" y="6172200"/>
            <a:ext cx="2258291" cy="304800"/>
          </a:xfrm>
          <a:prstGeom prst="rect">
            <a:avLst/>
          </a:prstGeom>
          <a:effectLst>
            <a:outerShdw blurRad="50800" dist="38100" dir="2700000" algn="tl" rotWithShape="0">
              <a:prstClr val="black">
                <a:alpha val="40000"/>
              </a:prstClr>
            </a:outerShdw>
          </a:effectLst>
        </p:spPr>
      </p:pic>
    </p:spTree>
  </p:cSld>
  <p:clrMapOvr>
    <a:masterClrMapping/>
  </p:clrMapOvr>
  <p:transition spd="slow" advClick="0">
    <p:push dir="u"/>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descr="A group of people sitting around a table with papers and a computer&#10;&#10;Description automatically generated with low confidence">
            <a:extLst>
              <a:ext uri="{FF2B5EF4-FFF2-40B4-BE49-F238E27FC236}">
                <a16:creationId xmlns:a16="http://schemas.microsoft.com/office/drawing/2014/main" id="{18687EB6-3A9B-E042-9A34-CBDC65D515C0}"/>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9286" r="5000" b="16150"/>
          <a:stretch/>
        </p:blipFill>
        <p:spPr>
          <a:xfrm>
            <a:off x="0" y="0"/>
            <a:ext cx="9144000" cy="6858000"/>
          </a:xfrm>
          <a:prstGeom prst="rect">
            <a:avLst/>
          </a:prstGeom>
        </p:spPr>
      </p:pic>
      <p:sp>
        <p:nvSpPr>
          <p:cNvPr id="16" name="Rectangle 15">
            <a:extLst>
              <a:ext uri="{FF2B5EF4-FFF2-40B4-BE49-F238E27FC236}">
                <a16:creationId xmlns:a16="http://schemas.microsoft.com/office/drawing/2014/main" id="{9841D242-3D19-764F-B67D-365ECD5B7EC0}"/>
              </a:ext>
            </a:extLst>
          </p:cNvPr>
          <p:cNvSpPr/>
          <p:nvPr/>
        </p:nvSpPr>
        <p:spPr>
          <a:xfrm>
            <a:off x="-14514" y="2381250"/>
            <a:ext cx="9169196" cy="2095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6" name="object 6"/>
          <p:cNvSpPr/>
          <p:nvPr/>
        </p:nvSpPr>
        <p:spPr>
          <a:xfrm>
            <a:off x="4882895" y="2176271"/>
            <a:ext cx="472439" cy="661415"/>
          </a:xfrm>
          <a:prstGeom prst="rect">
            <a:avLst/>
          </a:prstGeom>
          <a:blipFill>
            <a:blip r:embed="rId5" cstate="print"/>
            <a:stretch>
              <a:fillRect/>
            </a:stretch>
          </a:blipFill>
        </p:spPr>
        <p:txBody>
          <a:bodyPr wrap="square" lIns="0" tIns="0" rIns="0" bIns="0" rtlCol="0"/>
          <a:lstStyle/>
          <a:p>
            <a:endParaRPr/>
          </a:p>
        </p:txBody>
      </p:sp>
      <p:pic>
        <p:nvPicPr>
          <p:cNvPr id="18" name="Picture 17">
            <a:extLst>
              <a:ext uri="{FF2B5EF4-FFF2-40B4-BE49-F238E27FC236}">
                <a16:creationId xmlns:a16="http://schemas.microsoft.com/office/drawing/2014/main" id="{3B836E56-8437-5643-BE61-5B383A32C7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04719" y="6172200"/>
            <a:ext cx="2258291" cy="304800"/>
          </a:xfrm>
          <a:prstGeom prst="rect">
            <a:avLst/>
          </a:prstGeom>
          <a:effectLst>
            <a:outerShdw blurRad="50800" dist="38100" dir="2700000" algn="tl" rotWithShape="0">
              <a:prstClr val="black">
                <a:alpha val="40000"/>
              </a:prstClr>
            </a:outerShdw>
          </a:effectLst>
        </p:spPr>
      </p:pic>
      <p:sp>
        <p:nvSpPr>
          <p:cNvPr id="7" name="object 2">
            <a:extLst>
              <a:ext uri="{FF2B5EF4-FFF2-40B4-BE49-F238E27FC236}">
                <a16:creationId xmlns:a16="http://schemas.microsoft.com/office/drawing/2014/main" id="{1F8FB78E-5DE8-2E42-BB89-EEA269170F9F}"/>
              </a:ext>
            </a:extLst>
          </p:cNvPr>
          <p:cNvSpPr txBox="1"/>
          <p:nvPr/>
        </p:nvSpPr>
        <p:spPr>
          <a:xfrm>
            <a:off x="685800" y="2813447"/>
            <a:ext cx="7772400" cy="1231106"/>
          </a:xfrm>
          <a:prstGeom prst="rect">
            <a:avLst/>
          </a:prstGeom>
          <a:noFill/>
          <a:effectLst/>
        </p:spPr>
        <p:txBody>
          <a:bodyPr vert="horz" wrap="square" lIns="0" tIns="0" rIns="0" bIns="0" rtlCol="0">
            <a:spAutoFit/>
          </a:bodyPr>
          <a:lstStyle/>
          <a:p>
            <a:pPr marL="6350" algn="ctr">
              <a:lnSpc>
                <a:spcPct val="100000"/>
              </a:lnSpc>
            </a:pPr>
            <a:r>
              <a:rPr lang="en-US" sz="4400" b="1" spc="-25" dirty="0">
                <a:solidFill>
                  <a:schemeClr val="bg1"/>
                </a:solidFill>
                <a:latin typeface="+mj-lt"/>
                <a:cs typeface="Aharoni" panose="020B0604020202020204" pitchFamily="2" charset="-79"/>
              </a:rPr>
              <a:t>F</a:t>
            </a:r>
            <a:r>
              <a:rPr lang="en-US" sz="4400" b="1" spc="-20" dirty="0">
                <a:solidFill>
                  <a:schemeClr val="bg1"/>
                </a:solidFill>
                <a:latin typeface="+mj-lt"/>
                <a:cs typeface="Aharoni" panose="020B0604020202020204" pitchFamily="2" charset="-79"/>
              </a:rPr>
              <a:t>WS</a:t>
            </a:r>
          </a:p>
          <a:p>
            <a:pPr marL="6350" algn="ctr">
              <a:lnSpc>
                <a:spcPct val="100000"/>
              </a:lnSpc>
            </a:pPr>
            <a:r>
              <a:rPr lang="en-US" sz="3600" dirty="0">
                <a:solidFill>
                  <a:schemeClr val="bg1"/>
                </a:solidFill>
                <a:latin typeface="+mj-lt"/>
                <a:cs typeface="Arial Narrow" panose="020B0604020202020204" pitchFamily="34" charset="0"/>
              </a:rPr>
              <a:t>SUPERVISOR</a:t>
            </a:r>
            <a:r>
              <a:rPr lang="en-US" sz="3600" spc="-100" dirty="0">
                <a:solidFill>
                  <a:schemeClr val="bg1"/>
                </a:solidFill>
                <a:latin typeface="+mj-lt"/>
                <a:cs typeface="Arial Narrow" panose="020B0604020202020204" pitchFamily="34" charset="0"/>
              </a:rPr>
              <a:t> </a:t>
            </a:r>
            <a:r>
              <a:rPr lang="en-US" sz="3600" spc="-15" dirty="0">
                <a:solidFill>
                  <a:schemeClr val="bg1"/>
                </a:solidFill>
                <a:latin typeface="+mj-lt"/>
                <a:cs typeface="Arial Narrow" panose="020B0604020202020204" pitchFamily="34" charset="0"/>
              </a:rPr>
              <a:t>RESPONSIBILITIES</a:t>
            </a:r>
            <a:endParaRPr lang="en-US" sz="3600" dirty="0">
              <a:solidFill>
                <a:schemeClr val="bg1"/>
              </a:solidFill>
              <a:latin typeface="+mj-lt"/>
              <a:cs typeface="Arial Narrow" panose="020B0604020202020204" pitchFamily="34" charset="0"/>
            </a:endParaRPr>
          </a:p>
        </p:txBody>
      </p:sp>
      <p:sp>
        <p:nvSpPr>
          <p:cNvPr id="11" name="object 2">
            <a:extLst>
              <a:ext uri="{FF2B5EF4-FFF2-40B4-BE49-F238E27FC236}">
                <a16:creationId xmlns:a16="http://schemas.microsoft.com/office/drawing/2014/main" id="{477D57BF-B725-A44E-9EB1-0766BD385BF1}"/>
              </a:ext>
            </a:extLst>
          </p:cNvPr>
          <p:cNvSpPr txBox="1"/>
          <p:nvPr/>
        </p:nvSpPr>
        <p:spPr>
          <a:xfrm>
            <a:off x="685800" y="1842177"/>
            <a:ext cx="7772400" cy="369332"/>
          </a:xfrm>
          <a:prstGeom prst="rect">
            <a:avLst/>
          </a:prstGeom>
          <a:noFill/>
          <a:effectLst/>
        </p:spPr>
        <p:txBody>
          <a:bodyPr vert="horz" wrap="square" lIns="0" tIns="0" rIns="0" bIns="0" rtlCol="0">
            <a:spAutoFit/>
          </a:bodyPr>
          <a:lstStyle/>
          <a:p>
            <a:pPr marL="6350" algn="ctr">
              <a:lnSpc>
                <a:spcPct val="100000"/>
              </a:lnSpc>
            </a:pPr>
            <a:r>
              <a:rPr lang="en-US" sz="2400" b="1" spc="-25" dirty="0">
                <a:solidFill>
                  <a:schemeClr val="bg1"/>
                </a:solidFill>
                <a:effectLst>
                  <a:outerShdw blurRad="50800" dist="38100" dir="2700000" algn="tl" rotWithShape="0">
                    <a:prstClr val="black">
                      <a:alpha val="40000"/>
                    </a:prstClr>
                  </a:outerShdw>
                </a:effectLst>
                <a:latin typeface="+mj-lt"/>
                <a:cs typeface="Aharoni" panose="020B0604020202020204" pitchFamily="2" charset="-79"/>
              </a:rPr>
              <a:t>FEDERAL </a:t>
            </a:r>
            <a:r>
              <a:rPr lang="en-US" sz="2400" b="1" spc="-20" dirty="0">
                <a:solidFill>
                  <a:schemeClr val="bg1"/>
                </a:solidFill>
                <a:effectLst>
                  <a:outerShdw blurRad="50800" dist="38100" dir="2700000" algn="tl" rotWithShape="0">
                    <a:prstClr val="black">
                      <a:alpha val="40000"/>
                    </a:prstClr>
                  </a:outerShdw>
                </a:effectLst>
                <a:latin typeface="+mj-lt"/>
                <a:cs typeface="Aharoni" panose="020B0604020202020204" pitchFamily="2" charset="-79"/>
              </a:rPr>
              <a:t>WORK-STUDY </a:t>
            </a:r>
            <a:r>
              <a:rPr lang="en-US" sz="2400" dirty="0">
                <a:solidFill>
                  <a:schemeClr val="bg1"/>
                </a:solidFill>
                <a:effectLst>
                  <a:outerShdw blurRad="50800" dist="38100" dir="2700000" algn="tl" rotWithShape="0">
                    <a:prstClr val="black">
                      <a:alpha val="40000"/>
                    </a:prstClr>
                  </a:outerShdw>
                </a:effectLst>
                <a:latin typeface="+mj-lt"/>
                <a:cs typeface="Arial Narrow" panose="020B0604020202020204" pitchFamily="34" charset="0"/>
              </a:rPr>
              <a:t>SUPERVISOR</a:t>
            </a:r>
            <a:r>
              <a:rPr lang="en-US" sz="2400" spc="-100" dirty="0">
                <a:solidFill>
                  <a:schemeClr val="bg1"/>
                </a:solidFill>
                <a:effectLst>
                  <a:outerShdw blurRad="50800" dist="38100" dir="2700000" algn="tl" rotWithShape="0">
                    <a:prstClr val="black">
                      <a:alpha val="40000"/>
                    </a:prstClr>
                  </a:outerShdw>
                </a:effectLst>
                <a:latin typeface="+mj-lt"/>
                <a:cs typeface="Arial Narrow" panose="020B0604020202020204" pitchFamily="34" charset="0"/>
              </a:rPr>
              <a:t> </a:t>
            </a:r>
            <a:r>
              <a:rPr lang="en-US" sz="2400" spc="-15" dirty="0">
                <a:solidFill>
                  <a:schemeClr val="bg1"/>
                </a:solidFill>
                <a:effectLst>
                  <a:outerShdw blurRad="50800" dist="38100" dir="2700000" algn="tl" rotWithShape="0">
                    <a:prstClr val="black">
                      <a:alpha val="40000"/>
                    </a:prstClr>
                  </a:outerShdw>
                </a:effectLst>
                <a:latin typeface="+mj-lt"/>
                <a:cs typeface="Arial Narrow" panose="020B0604020202020204" pitchFamily="34" charset="0"/>
              </a:rPr>
              <a:t>ORIENTATION</a:t>
            </a:r>
            <a:endParaRPr lang="en-US" sz="2400" dirty="0">
              <a:solidFill>
                <a:schemeClr val="bg1"/>
              </a:solidFill>
              <a:effectLst>
                <a:outerShdw blurRad="50800" dist="38100" dir="2700000" algn="tl" rotWithShape="0">
                  <a:prstClr val="black">
                    <a:alpha val="40000"/>
                  </a:prstClr>
                </a:outerShdw>
              </a:effectLst>
              <a:latin typeface="+mj-lt"/>
              <a:cs typeface="Arial Narrow" panose="020B0604020202020204" pitchFamily="34" charset="0"/>
            </a:endParaRPr>
          </a:p>
        </p:txBody>
      </p:sp>
    </p:spTree>
    <p:extLst>
      <p:ext uri="{BB962C8B-B14F-4D97-AF65-F5344CB8AC3E}">
        <p14:creationId xmlns:p14="http://schemas.microsoft.com/office/powerpoint/2010/main" val="972503318"/>
      </p:ext>
    </p:extLst>
  </p:cSld>
  <p:clrMapOvr>
    <a:masterClrMapping/>
  </p:clrMapOvr>
  <p:transition spd="slow" advClick="0">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5" dirty="0"/>
              <a:t>FWS Supervisor</a:t>
            </a:r>
            <a:r>
              <a:rPr spc="15" dirty="0"/>
              <a:t> </a:t>
            </a:r>
            <a:r>
              <a:rPr spc="-10" dirty="0"/>
              <a:t>Responsibilities</a:t>
            </a:r>
          </a:p>
        </p:txBody>
      </p:sp>
      <p:sp>
        <p:nvSpPr>
          <p:cNvPr id="4" name="Content Placeholder 3">
            <a:extLst>
              <a:ext uri="{FF2B5EF4-FFF2-40B4-BE49-F238E27FC236}">
                <a16:creationId xmlns:a16="http://schemas.microsoft.com/office/drawing/2014/main" id="{DC8DEB92-4207-BB4B-A2FC-9348397A5404}"/>
              </a:ext>
            </a:extLst>
          </p:cNvPr>
          <p:cNvSpPr>
            <a:spLocks noGrp="1"/>
          </p:cNvSpPr>
          <p:nvPr>
            <p:ph idx="1"/>
          </p:nvPr>
        </p:nvSpPr>
        <p:spPr>
          <a:xfrm>
            <a:off x="685798" y="1744613"/>
            <a:ext cx="7924802" cy="3450613"/>
          </a:xfrm>
        </p:spPr>
        <p:txBody>
          <a:bodyPr/>
          <a:lstStyle/>
          <a:p>
            <a:pPr marL="298450" indent="-292100">
              <a:lnSpc>
                <a:spcPct val="100000"/>
              </a:lnSpc>
              <a:buFont typeface="Arial"/>
              <a:buChar char="•"/>
              <a:tabLst>
                <a:tab pos="298450" algn="l"/>
              </a:tabLst>
            </a:pPr>
            <a:r>
              <a:rPr lang="en-US" sz="1600" dirty="0">
                <a:latin typeface="Arial Narrow" panose="020B0604020202020204" pitchFamily="34" charset="0"/>
                <a:cs typeface="Arial Narrow" panose="020B0604020202020204" pitchFamily="34" charset="0"/>
              </a:rPr>
              <a:t>Be a </a:t>
            </a:r>
            <a:r>
              <a:rPr lang="en-US" sz="1600" spc="-10" dirty="0">
                <a:latin typeface="Arial Narrow" panose="020B0604020202020204" pitchFamily="34" charset="0"/>
                <a:cs typeface="Arial Narrow" panose="020B0604020202020204" pitchFamily="34" charset="0"/>
              </a:rPr>
              <a:t>good</a:t>
            </a:r>
            <a:r>
              <a:rPr lang="en-US" sz="1600" spc="-65" dirty="0">
                <a:latin typeface="Arial Narrow" panose="020B0604020202020204" pitchFamily="34" charset="0"/>
                <a:cs typeface="Arial Narrow" panose="020B0604020202020204" pitchFamily="34" charset="0"/>
              </a:rPr>
              <a:t> </a:t>
            </a:r>
            <a:r>
              <a:rPr lang="en-US" sz="1600" spc="-5" dirty="0">
                <a:latin typeface="Arial Narrow" panose="020B0604020202020204" pitchFamily="34" charset="0"/>
                <a:cs typeface="Arial Narrow" panose="020B0604020202020204" pitchFamily="34" charset="0"/>
              </a:rPr>
              <a:t>supervisor!</a:t>
            </a:r>
            <a:endParaRPr lang="en-US" sz="1600" dirty="0">
              <a:latin typeface="Arial Narrow" panose="020B0604020202020204" pitchFamily="34" charset="0"/>
              <a:cs typeface="Arial Narrow" panose="020B0604020202020204" pitchFamily="34" charset="0"/>
            </a:endParaRPr>
          </a:p>
          <a:p>
            <a:pPr marL="298450" indent="-292100">
              <a:lnSpc>
                <a:spcPct val="100000"/>
              </a:lnSpc>
              <a:buFont typeface="Arial"/>
              <a:buChar char="•"/>
              <a:tabLst>
                <a:tab pos="298450" algn="l"/>
              </a:tabLst>
            </a:pPr>
            <a:r>
              <a:rPr lang="en-US" sz="1600" spc="-10" dirty="0">
                <a:latin typeface="Arial Narrow" panose="020B0604020202020204" pitchFamily="34" charset="0"/>
                <a:cs typeface="Arial Narrow" panose="020B0604020202020204" pitchFamily="34" charset="0"/>
              </a:rPr>
              <a:t>Ensure that students </a:t>
            </a:r>
            <a:r>
              <a:rPr lang="en-US" sz="1600" spc="-25" dirty="0">
                <a:latin typeface="Arial Narrow" panose="020B0604020202020204" pitchFamily="34" charset="0"/>
                <a:cs typeface="Arial Narrow" panose="020B0604020202020204" pitchFamily="34" charset="0"/>
              </a:rPr>
              <a:t>take </a:t>
            </a:r>
            <a:r>
              <a:rPr lang="en-US" sz="1600" dirty="0">
                <a:latin typeface="Arial Narrow" panose="020B0604020202020204" pitchFamily="34" charset="0"/>
                <a:cs typeface="Arial Narrow" panose="020B0604020202020204" pitchFamily="34" charset="0"/>
              </a:rPr>
              <a:t>a </a:t>
            </a:r>
            <a:r>
              <a:rPr lang="en-US" sz="1600" spc="-5" dirty="0">
                <a:latin typeface="Arial Narrow" panose="020B0604020202020204" pitchFamily="34" charset="0"/>
                <a:cs typeface="Arial Narrow" panose="020B0604020202020204" pitchFamily="34" charset="0"/>
              </a:rPr>
              <a:t>half-hour (minimum) unpaid </a:t>
            </a:r>
            <a:r>
              <a:rPr lang="en-US" sz="1600" spc="-10" dirty="0">
                <a:latin typeface="Arial Narrow" panose="020B0604020202020204" pitchFamily="34" charset="0"/>
                <a:cs typeface="Arial Narrow" panose="020B0604020202020204" pitchFamily="34" charset="0"/>
              </a:rPr>
              <a:t>break </a:t>
            </a:r>
            <a:r>
              <a:rPr lang="en-US" sz="1600" dirty="0">
                <a:latin typeface="Arial Narrow" panose="020B0604020202020204" pitchFamily="34" charset="0"/>
                <a:cs typeface="Arial Narrow" panose="020B0604020202020204" pitchFamily="34" charset="0"/>
              </a:rPr>
              <a:t>if </a:t>
            </a:r>
            <a:r>
              <a:rPr lang="en-US" sz="1600" spc="-10" dirty="0">
                <a:latin typeface="Arial Narrow" panose="020B0604020202020204" pitchFamily="34" charset="0"/>
                <a:cs typeface="Arial Narrow" panose="020B0604020202020204" pitchFamily="34" charset="0"/>
              </a:rPr>
              <a:t>working </a:t>
            </a:r>
            <a:r>
              <a:rPr lang="en-US" sz="1600" dirty="0">
                <a:latin typeface="Arial Narrow" panose="020B0604020202020204" pitchFamily="34" charset="0"/>
                <a:cs typeface="Arial Narrow" panose="020B0604020202020204" pitchFamily="34" charset="0"/>
              </a:rPr>
              <a:t>6 </a:t>
            </a:r>
            <a:r>
              <a:rPr lang="en-US" sz="1600" spc="-5" dirty="0">
                <a:latin typeface="Arial Narrow" panose="020B0604020202020204" pitchFamily="34" charset="0"/>
                <a:cs typeface="Arial Narrow" panose="020B0604020202020204" pitchFamily="34" charset="0"/>
              </a:rPr>
              <a:t>or </a:t>
            </a:r>
            <a:r>
              <a:rPr lang="en-US" sz="1600" spc="-15" dirty="0">
                <a:latin typeface="Arial Narrow" panose="020B0604020202020204" pitchFamily="34" charset="0"/>
                <a:cs typeface="Arial Narrow" panose="020B0604020202020204" pitchFamily="34" charset="0"/>
              </a:rPr>
              <a:t>more </a:t>
            </a:r>
            <a:r>
              <a:rPr lang="en-US" sz="1600" spc="-10" dirty="0">
                <a:latin typeface="Arial Narrow" panose="020B0604020202020204" pitchFamily="34" charset="0"/>
                <a:cs typeface="Arial Narrow" panose="020B0604020202020204" pitchFamily="34" charset="0"/>
              </a:rPr>
              <a:t>continuous</a:t>
            </a:r>
            <a:r>
              <a:rPr lang="en-US" sz="1600" spc="-40" dirty="0">
                <a:latin typeface="Arial Narrow" panose="020B0604020202020204" pitchFamily="34" charset="0"/>
                <a:cs typeface="Arial Narrow" panose="020B0604020202020204" pitchFamily="34" charset="0"/>
              </a:rPr>
              <a:t> </a:t>
            </a:r>
            <a:r>
              <a:rPr lang="en-US" sz="1600" spc="-10" dirty="0">
                <a:latin typeface="Arial Narrow" panose="020B0604020202020204" pitchFamily="34" charset="0"/>
                <a:cs typeface="Arial Narrow" panose="020B0604020202020204" pitchFamily="34" charset="0"/>
              </a:rPr>
              <a:t>hours.</a:t>
            </a:r>
            <a:endParaRPr lang="en-US" sz="1600" dirty="0">
              <a:latin typeface="Arial Narrow" panose="020B0604020202020204" pitchFamily="34" charset="0"/>
              <a:cs typeface="Arial Narrow" panose="020B0604020202020204" pitchFamily="34" charset="0"/>
            </a:endParaRPr>
          </a:p>
          <a:p>
            <a:pPr marL="298450" indent="-292100">
              <a:lnSpc>
                <a:spcPct val="100000"/>
              </a:lnSpc>
              <a:buFont typeface="Arial"/>
              <a:buChar char="•"/>
              <a:tabLst>
                <a:tab pos="298450" algn="l"/>
              </a:tabLst>
            </a:pPr>
            <a:r>
              <a:rPr lang="en-US" sz="1600" spc="-5" dirty="0">
                <a:latin typeface="Arial Narrow" panose="020B0604020202020204" pitchFamily="34" charset="0"/>
                <a:cs typeface="Arial Narrow" panose="020B0604020202020204" pitchFamily="34" charset="0"/>
              </a:rPr>
              <a:t>Abide </a:t>
            </a:r>
            <a:r>
              <a:rPr lang="en-US" sz="1600" spc="-10" dirty="0">
                <a:latin typeface="Arial Narrow" panose="020B0604020202020204" pitchFamily="34" charset="0"/>
                <a:cs typeface="Arial Narrow" panose="020B0604020202020204" pitchFamily="34" charset="0"/>
              </a:rPr>
              <a:t>by </a:t>
            </a:r>
            <a:r>
              <a:rPr lang="en-US" sz="1600" spc="-5" dirty="0">
                <a:latin typeface="Arial Narrow" panose="020B0604020202020204" pitchFamily="34" charset="0"/>
                <a:cs typeface="Arial Narrow" panose="020B0604020202020204" pitchFamily="34" charset="0"/>
              </a:rPr>
              <a:t>and </a:t>
            </a:r>
            <a:r>
              <a:rPr lang="en-US" sz="1600" spc="-15" dirty="0">
                <a:latin typeface="Arial Narrow" panose="020B0604020202020204" pitchFamily="34" charset="0"/>
                <a:cs typeface="Arial Narrow" panose="020B0604020202020204" pitchFamily="34" charset="0"/>
              </a:rPr>
              <a:t>enforce </a:t>
            </a:r>
            <a:r>
              <a:rPr lang="en-US" sz="1600" dirty="0">
                <a:latin typeface="Arial Narrow" panose="020B0604020202020204" pitchFamily="34" charset="0"/>
                <a:cs typeface="Arial Narrow" panose="020B0604020202020204" pitchFamily="34" charset="0"/>
              </a:rPr>
              <a:t>the </a:t>
            </a:r>
            <a:r>
              <a:rPr lang="en-US" sz="1600" spc="-10" dirty="0">
                <a:latin typeface="Arial Narrow" panose="020B0604020202020204" pitchFamily="34" charset="0"/>
                <a:cs typeface="Arial Narrow" panose="020B0604020202020204" pitchFamily="34" charset="0"/>
              </a:rPr>
              <a:t>work-study </a:t>
            </a:r>
            <a:r>
              <a:rPr lang="en-US" sz="1600" spc="-15" dirty="0">
                <a:latin typeface="Arial Narrow" panose="020B0604020202020204" pitchFamily="34" charset="0"/>
                <a:cs typeface="Arial Narrow" panose="020B0604020202020204" pitchFamily="34" charset="0"/>
              </a:rPr>
              <a:t>program</a:t>
            </a:r>
            <a:r>
              <a:rPr lang="en-US" sz="1600" spc="-5" dirty="0">
                <a:latin typeface="Arial Narrow" panose="020B0604020202020204" pitchFamily="34" charset="0"/>
                <a:cs typeface="Arial Narrow" panose="020B0604020202020204" pitchFamily="34" charset="0"/>
              </a:rPr>
              <a:t> policies.</a:t>
            </a:r>
            <a:endParaRPr lang="en-US" sz="1600" dirty="0">
              <a:latin typeface="Arial Narrow" panose="020B0604020202020204" pitchFamily="34" charset="0"/>
              <a:cs typeface="Arial Narrow" panose="020B0604020202020204" pitchFamily="34" charset="0"/>
            </a:endParaRPr>
          </a:p>
          <a:p>
            <a:pPr marL="298450" marR="5080" indent="-292100">
              <a:lnSpc>
                <a:spcPct val="100000"/>
              </a:lnSpc>
              <a:buFont typeface="Arial"/>
              <a:buChar char="•"/>
              <a:tabLst>
                <a:tab pos="298450" algn="l"/>
              </a:tabLst>
            </a:pPr>
            <a:r>
              <a:rPr lang="en-US" sz="1600" spc="-45" dirty="0">
                <a:latin typeface="Arial Narrow" panose="020B0604020202020204" pitchFamily="34" charset="0"/>
                <a:cs typeface="Arial Narrow" panose="020B0604020202020204" pitchFamily="34" charset="0"/>
              </a:rPr>
              <a:t>Treat </a:t>
            </a:r>
            <a:r>
              <a:rPr lang="en-US" sz="1600" dirty="0">
                <a:latin typeface="Arial Narrow" panose="020B0604020202020204" pitchFamily="34" charset="0"/>
                <a:cs typeface="Arial Narrow" panose="020B0604020202020204" pitchFamily="34" charset="0"/>
              </a:rPr>
              <a:t>all </a:t>
            </a:r>
            <a:r>
              <a:rPr lang="en-US" sz="1600" spc="-10" dirty="0">
                <a:latin typeface="Arial Narrow" panose="020B0604020202020204" pitchFamily="34" charset="0"/>
                <a:cs typeface="Arial Narrow" panose="020B0604020202020204" pitchFamily="34" charset="0"/>
              </a:rPr>
              <a:t>students fairly </a:t>
            </a:r>
            <a:r>
              <a:rPr lang="en-US" sz="1600" spc="-5" dirty="0">
                <a:latin typeface="Arial Narrow" panose="020B0604020202020204" pitchFamily="34" charset="0"/>
                <a:cs typeface="Arial Narrow" panose="020B0604020202020204" pitchFamily="34" charset="0"/>
              </a:rPr>
              <a:t>and remember </a:t>
            </a:r>
            <a:r>
              <a:rPr lang="en-US" sz="1600" spc="-10" dirty="0">
                <a:latin typeface="Arial Narrow" panose="020B0604020202020204" pitchFamily="34" charset="0"/>
                <a:cs typeface="Arial Narrow" panose="020B0604020202020204" pitchFamily="34" charset="0"/>
              </a:rPr>
              <a:t>that </a:t>
            </a:r>
            <a:r>
              <a:rPr lang="en-US" sz="1600" spc="-5" dirty="0">
                <a:latin typeface="Arial Narrow" panose="020B0604020202020204" pitchFamily="34" charset="0"/>
                <a:cs typeface="Arial Narrow" panose="020B0604020202020204" pitchFamily="34" charset="0"/>
              </a:rPr>
              <a:t>school </a:t>
            </a:r>
            <a:r>
              <a:rPr lang="en-US" sz="1600" dirty="0">
                <a:latin typeface="Arial Narrow" panose="020B0604020202020204" pitchFamily="34" charset="0"/>
                <a:cs typeface="Arial Narrow" panose="020B0604020202020204" pitchFamily="34" charset="0"/>
              </a:rPr>
              <a:t>is the </a:t>
            </a:r>
            <a:r>
              <a:rPr lang="en-US" sz="1600" spc="-15" dirty="0">
                <a:latin typeface="Arial Narrow" panose="020B0604020202020204" pitchFamily="34" charset="0"/>
                <a:cs typeface="Arial Narrow" panose="020B0604020202020204" pitchFamily="34" charset="0"/>
              </a:rPr>
              <a:t>student’s first </a:t>
            </a:r>
            <a:r>
              <a:rPr lang="en-US" sz="1600" spc="-20" dirty="0">
                <a:latin typeface="Arial Narrow" panose="020B0604020202020204" pitchFamily="34" charset="0"/>
                <a:cs typeface="Arial Narrow" panose="020B0604020202020204" pitchFamily="34" charset="0"/>
              </a:rPr>
              <a:t>priority, </a:t>
            </a:r>
            <a:r>
              <a:rPr lang="en-US" sz="1600" spc="-5" dirty="0">
                <a:latin typeface="Arial Narrow" panose="020B0604020202020204" pitchFamily="34" charset="0"/>
                <a:cs typeface="Arial Narrow" panose="020B0604020202020204" pitchFamily="34" charset="0"/>
              </a:rPr>
              <a:t>but </a:t>
            </a:r>
            <a:r>
              <a:rPr lang="en-US" sz="1600" spc="-10" dirty="0">
                <a:latin typeface="Arial Narrow" panose="020B0604020202020204" pitchFamily="34" charset="0"/>
                <a:cs typeface="Arial Narrow" panose="020B0604020202020204" pitchFamily="34" charset="0"/>
              </a:rPr>
              <a:t>students cannot </a:t>
            </a:r>
            <a:r>
              <a:rPr lang="en-US" sz="1600" spc="-5" dirty="0">
                <a:latin typeface="Arial Narrow" panose="020B0604020202020204" pitchFamily="34" charset="0"/>
                <a:cs typeface="Arial Narrow" panose="020B0604020202020204" pitchFamily="34" charset="0"/>
              </a:rPr>
              <a:t>be paid </a:t>
            </a:r>
            <a:r>
              <a:rPr lang="en-US" sz="1600" spc="-15" dirty="0">
                <a:latin typeface="Arial Narrow" panose="020B0604020202020204" pitchFamily="34" charset="0"/>
                <a:cs typeface="Arial Narrow" panose="020B0604020202020204" pitchFamily="34" charset="0"/>
              </a:rPr>
              <a:t>to</a:t>
            </a:r>
            <a:r>
              <a:rPr lang="en-US" sz="1600" spc="-20" dirty="0">
                <a:latin typeface="Arial Narrow" panose="020B0604020202020204" pitchFamily="34" charset="0"/>
                <a:cs typeface="Arial Narrow" panose="020B0604020202020204" pitchFamily="34" charset="0"/>
              </a:rPr>
              <a:t> </a:t>
            </a:r>
            <a:r>
              <a:rPr lang="en-US" sz="1600" spc="-35" dirty="0">
                <a:latin typeface="Arial Narrow" panose="020B0604020202020204" pitchFamily="34" charset="0"/>
                <a:cs typeface="Arial Narrow" panose="020B0604020202020204" pitchFamily="34" charset="0"/>
              </a:rPr>
              <a:t>study.</a:t>
            </a:r>
            <a:endParaRPr lang="en-US" sz="1600" dirty="0">
              <a:latin typeface="Arial Narrow" panose="020B0604020202020204" pitchFamily="34" charset="0"/>
              <a:cs typeface="Arial Narrow" panose="020B0604020202020204" pitchFamily="34" charset="0"/>
            </a:endParaRPr>
          </a:p>
          <a:p>
            <a:pPr marL="298450" indent="-292100">
              <a:lnSpc>
                <a:spcPct val="100000"/>
              </a:lnSpc>
              <a:buFont typeface="Arial"/>
              <a:buChar char="•"/>
              <a:tabLst>
                <a:tab pos="298450" algn="l"/>
              </a:tabLst>
            </a:pPr>
            <a:r>
              <a:rPr lang="en-US" sz="1600" spc="-5" dirty="0">
                <a:latin typeface="Arial Narrow" panose="020B0604020202020204" pitchFamily="34" charset="0"/>
                <a:cs typeface="Arial Narrow" panose="020B0604020202020204" pitchFamily="34" charset="0"/>
              </a:rPr>
              <a:t>Orient </a:t>
            </a:r>
            <a:r>
              <a:rPr lang="en-US" sz="1600" dirty="0">
                <a:latin typeface="Arial Narrow" panose="020B0604020202020204" pitchFamily="34" charset="0"/>
                <a:cs typeface="Arial Narrow" panose="020B0604020202020204" pitchFamily="34" charset="0"/>
              </a:rPr>
              <a:t>the </a:t>
            </a:r>
            <a:r>
              <a:rPr lang="en-US" sz="1600" spc="-10" dirty="0">
                <a:latin typeface="Arial Narrow" panose="020B0604020202020204" pitchFamily="34" charset="0"/>
                <a:cs typeface="Arial Narrow" panose="020B0604020202020204" pitchFamily="34" charset="0"/>
              </a:rPr>
              <a:t>student </a:t>
            </a:r>
            <a:r>
              <a:rPr lang="en-US" sz="1600" dirty="0">
                <a:latin typeface="Arial Narrow" panose="020B0604020202020204" pitchFamily="34" charset="0"/>
                <a:cs typeface="Arial Narrow" panose="020B0604020202020204" pitchFamily="34" charset="0"/>
              </a:rPr>
              <a:t>in </a:t>
            </a:r>
            <a:r>
              <a:rPr lang="en-US" sz="1600" spc="-10" dirty="0">
                <a:latin typeface="Arial Narrow" panose="020B0604020202020204" pitchFamily="34" charset="0"/>
                <a:cs typeface="Arial Narrow" panose="020B0604020202020204" pitchFamily="34" charset="0"/>
              </a:rPr>
              <a:t>detail </a:t>
            </a:r>
            <a:r>
              <a:rPr lang="en-US" sz="1600" spc="-15" dirty="0">
                <a:latin typeface="Arial Narrow" panose="020B0604020202020204" pitchFamily="34" charset="0"/>
                <a:cs typeface="Arial Narrow" panose="020B0604020202020204" pitchFamily="34" charset="0"/>
              </a:rPr>
              <a:t>to </a:t>
            </a:r>
            <a:r>
              <a:rPr lang="en-US" sz="1600" spc="-5" dirty="0">
                <a:latin typeface="Arial Narrow" panose="020B0604020202020204" pitchFamily="34" charset="0"/>
                <a:cs typeface="Arial Narrow" panose="020B0604020202020204" pitchFamily="34" charset="0"/>
              </a:rPr>
              <a:t>his or </a:t>
            </a:r>
            <a:r>
              <a:rPr lang="en-US" sz="1600" dirty="0">
                <a:latin typeface="Arial Narrow" panose="020B0604020202020204" pitchFamily="34" charset="0"/>
                <a:cs typeface="Arial Narrow" panose="020B0604020202020204" pitchFamily="34" charset="0"/>
              </a:rPr>
              <a:t>her </a:t>
            </a:r>
            <a:r>
              <a:rPr lang="en-US" sz="1600" spc="-15" dirty="0">
                <a:latin typeface="Arial Narrow" panose="020B0604020202020204" pitchFamily="34" charset="0"/>
                <a:cs typeface="Arial Narrow" panose="020B0604020202020204" pitchFamily="34" charset="0"/>
              </a:rPr>
              <a:t>role </a:t>
            </a:r>
            <a:r>
              <a:rPr lang="en-US" sz="1600" dirty="0">
                <a:latin typeface="Arial Narrow" panose="020B0604020202020204" pitchFamily="34" charset="0"/>
                <a:cs typeface="Arial Narrow" panose="020B0604020202020204" pitchFamily="34" charset="0"/>
              </a:rPr>
              <a:t>in the</a:t>
            </a:r>
            <a:r>
              <a:rPr lang="en-US" sz="1600" spc="-30" dirty="0">
                <a:latin typeface="Arial Narrow" panose="020B0604020202020204" pitchFamily="34" charset="0"/>
                <a:cs typeface="Arial Narrow" panose="020B0604020202020204" pitchFamily="34" charset="0"/>
              </a:rPr>
              <a:t> </a:t>
            </a:r>
            <a:r>
              <a:rPr lang="en-US" sz="1600" spc="-5" dirty="0">
                <a:latin typeface="Arial Narrow" panose="020B0604020202020204" pitchFamily="34" charset="0"/>
                <a:cs typeface="Arial Narrow" panose="020B0604020202020204" pitchFamily="34" charset="0"/>
              </a:rPr>
              <a:t>department.</a:t>
            </a:r>
            <a:endParaRPr lang="en-US" sz="1600" dirty="0">
              <a:latin typeface="Arial Narrow" panose="020B0604020202020204" pitchFamily="34" charset="0"/>
              <a:cs typeface="Arial Narrow" panose="020B0604020202020204" pitchFamily="34" charset="0"/>
            </a:endParaRPr>
          </a:p>
          <a:p>
            <a:pPr marL="298450" indent="-292100">
              <a:lnSpc>
                <a:spcPct val="100000"/>
              </a:lnSpc>
              <a:buFont typeface="Arial"/>
              <a:buChar char="•"/>
              <a:tabLst>
                <a:tab pos="298450" algn="l"/>
              </a:tabLst>
            </a:pPr>
            <a:r>
              <a:rPr lang="en-US" sz="1600" spc="-5" dirty="0">
                <a:latin typeface="Arial Narrow" panose="020B0604020202020204" pitchFamily="34" charset="0"/>
                <a:cs typeface="Arial Narrow" panose="020B0604020202020204" pitchFamily="34" charset="0"/>
              </a:rPr>
              <a:t>Explain </a:t>
            </a:r>
            <a:r>
              <a:rPr lang="en-US" sz="1600" dirty="0">
                <a:latin typeface="Arial Narrow" panose="020B0604020202020204" pitchFamily="34" charset="0"/>
                <a:cs typeface="Arial Narrow" panose="020B0604020202020204" pitchFamily="34" charset="0"/>
              </a:rPr>
              <a:t>the </a:t>
            </a:r>
            <a:r>
              <a:rPr lang="en-US" sz="1600" spc="-15" dirty="0">
                <a:latin typeface="Arial Narrow" panose="020B0604020202020204" pitchFamily="34" charset="0"/>
                <a:cs typeface="Arial Narrow" panose="020B0604020202020204" pitchFamily="34" charset="0"/>
              </a:rPr>
              <a:t>standards </a:t>
            </a:r>
            <a:r>
              <a:rPr lang="en-US" sz="1600" spc="-5" dirty="0">
                <a:latin typeface="Arial Narrow" panose="020B0604020202020204" pitchFamily="34" charset="0"/>
                <a:cs typeface="Arial Narrow" panose="020B0604020202020204" pitchFamily="34" charset="0"/>
              </a:rPr>
              <a:t>of </a:t>
            </a:r>
            <a:r>
              <a:rPr lang="en-US" sz="1600" spc="-10" dirty="0">
                <a:latin typeface="Arial Narrow" panose="020B0604020202020204" pitchFamily="34" charset="0"/>
                <a:cs typeface="Arial Narrow" panose="020B0604020202020204" pitchFamily="34" charset="0"/>
              </a:rPr>
              <a:t>behavior expected </a:t>
            </a:r>
            <a:r>
              <a:rPr lang="en-US" sz="1600" spc="-5" dirty="0">
                <a:latin typeface="Arial Narrow" panose="020B0604020202020204" pitchFamily="34" charset="0"/>
                <a:cs typeface="Arial Narrow" panose="020B0604020202020204" pitchFamily="34" charset="0"/>
              </a:rPr>
              <a:t>of</a:t>
            </a:r>
            <a:r>
              <a:rPr lang="en-US" sz="1600" spc="20" dirty="0">
                <a:latin typeface="Arial Narrow" panose="020B0604020202020204" pitchFamily="34" charset="0"/>
                <a:cs typeface="Arial Narrow" panose="020B0604020202020204" pitchFamily="34" charset="0"/>
              </a:rPr>
              <a:t> </a:t>
            </a:r>
            <a:r>
              <a:rPr lang="en-US" sz="1600" spc="-5" dirty="0">
                <a:latin typeface="Arial Narrow" panose="020B0604020202020204" pitchFamily="34" charset="0"/>
                <a:cs typeface="Arial Narrow" panose="020B0604020202020204" pitchFamily="34" charset="0"/>
              </a:rPr>
              <a:t>employees.</a:t>
            </a:r>
            <a:endParaRPr lang="en-US" sz="1600" dirty="0">
              <a:latin typeface="Arial Narrow" panose="020B0604020202020204" pitchFamily="34" charset="0"/>
              <a:cs typeface="Arial Narrow" panose="020B0604020202020204" pitchFamily="34" charset="0"/>
            </a:endParaRPr>
          </a:p>
          <a:p>
            <a:pPr marL="298450" indent="-292100">
              <a:lnSpc>
                <a:spcPct val="100000"/>
              </a:lnSpc>
              <a:buFont typeface="Arial"/>
              <a:buChar char="•"/>
              <a:tabLst>
                <a:tab pos="298450" algn="l"/>
              </a:tabLst>
            </a:pPr>
            <a:r>
              <a:rPr lang="en-US" sz="1600" spc="-5" dirty="0">
                <a:latin typeface="Arial Narrow" panose="020B0604020202020204" pitchFamily="34" charset="0"/>
                <a:cs typeface="Arial Narrow" panose="020B0604020202020204" pitchFamily="34" charset="0"/>
              </a:rPr>
              <a:t>Interview FWS </a:t>
            </a:r>
            <a:r>
              <a:rPr lang="en-US" sz="1600" spc="-10" dirty="0">
                <a:latin typeface="Arial Narrow" panose="020B0604020202020204" pitchFamily="34" charset="0"/>
                <a:cs typeface="Arial Narrow" panose="020B0604020202020204" pitchFamily="34" charset="0"/>
              </a:rPr>
              <a:t>candidates </a:t>
            </a:r>
            <a:r>
              <a:rPr lang="en-US" sz="1600" spc="-5" dirty="0">
                <a:latin typeface="Arial Narrow" panose="020B0604020202020204" pitchFamily="34" charset="0"/>
                <a:cs typeface="Arial Narrow" panose="020B0604020202020204" pitchFamily="34" charset="0"/>
              </a:rPr>
              <a:t>and determine </a:t>
            </a:r>
            <a:r>
              <a:rPr lang="en-US" sz="1600" dirty="0">
                <a:latin typeface="Arial Narrow" panose="020B0604020202020204" pitchFamily="34" charset="0"/>
                <a:cs typeface="Arial Narrow" panose="020B0604020202020204" pitchFamily="34" charset="0"/>
              </a:rPr>
              <a:t>who </a:t>
            </a:r>
            <a:r>
              <a:rPr lang="en-US" sz="1600" spc="-10" dirty="0">
                <a:latin typeface="Arial Narrow" panose="020B0604020202020204" pitchFamily="34" charset="0"/>
                <a:cs typeface="Arial Narrow" panose="020B0604020202020204" pitchFamily="34" charset="0"/>
              </a:rPr>
              <a:t>you </a:t>
            </a:r>
            <a:r>
              <a:rPr lang="en-US" sz="1600" spc="-15" dirty="0">
                <a:latin typeface="Arial Narrow" panose="020B0604020202020204" pitchFamily="34" charset="0"/>
                <a:cs typeface="Arial Narrow" panose="020B0604020202020204" pitchFamily="34" charset="0"/>
              </a:rPr>
              <a:t>want to</a:t>
            </a:r>
            <a:r>
              <a:rPr lang="en-US" sz="1600" spc="-85" dirty="0">
                <a:latin typeface="Arial Narrow" panose="020B0604020202020204" pitchFamily="34" charset="0"/>
                <a:cs typeface="Arial Narrow" panose="020B0604020202020204" pitchFamily="34" charset="0"/>
              </a:rPr>
              <a:t> </a:t>
            </a:r>
            <a:r>
              <a:rPr lang="en-US" sz="1600" spc="-10" dirty="0">
                <a:latin typeface="Arial Narrow" panose="020B0604020202020204" pitchFamily="34" charset="0"/>
                <a:cs typeface="Arial Narrow" panose="020B0604020202020204" pitchFamily="34" charset="0"/>
              </a:rPr>
              <a:t>hire.</a:t>
            </a:r>
            <a:endParaRPr lang="en-US" sz="1600" dirty="0">
              <a:latin typeface="Arial Narrow" panose="020B0604020202020204" pitchFamily="34" charset="0"/>
              <a:cs typeface="Arial Narrow" panose="020B0604020202020204" pitchFamily="34" charset="0"/>
            </a:endParaRPr>
          </a:p>
          <a:p>
            <a:pPr marL="298450" marR="387985" indent="-292100">
              <a:lnSpc>
                <a:spcPct val="100000"/>
              </a:lnSpc>
              <a:buFont typeface="Arial"/>
              <a:buChar char="•"/>
              <a:tabLst>
                <a:tab pos="298450" algn="l"/>
              </a:tabLst>
            </a:pPr>
            <a:r>
              <a:rPr lang="en-US" sz="1600" spc="-10" dirty="0">
                <a:latin typeface="Arial Narrow" panose="020B0604020202020204" pitchFamily="34" charset="0"/>
                <a:cs typeface="Arial Narrow" panose="020B0604020202020204" pitchFamily="34" charset="0"/>
              </a:rPr>
              <a:t>Agree </a:t>
            </a:r>
            <a:r>
              <a:rPr lang="en-US" sz="1600" spc="-5" dirty="0">
                <a:latin typeface="Arial Narrow" panose="020B0604020202020204" pitchFamily="34" charset="0"/>
                <a:cs typeface="Arial Narrow" panose="020B0604020202020204" pitchFamily="34" charset="0"/>
              </a:rPr>
              <a:t>upon </a:t>
            </a:r>
            <a:r>
              <a:rPr lang="en-US" sz="1600" dirty="0">
                <a:latin typeface="Arial Narrow" panose="020B0604020202020204" pitchFamily="34" charset="0"/>
                <a:cs typeface="Arial Narrow" panose="020B0604020202020204" pitchFamily="34" charset="0"/>
              </a:rPr>
              <a:t>a </a:t>
            </a:r>
            <a:r>
              <a:rPr lang="en-US" sz="1600" spc="-5" dirty="0">
                <a:latin typeface="Arial Narrow" panose="020B0604020202020204" pitchFamily="34" charset="0"/>
                <a:cs typeface="Arial Narrow" panose="020B0604020202020204" pitchFamily="34" charset="0"/>
              </a:rPr>
              <a:t>work-schedule and set </a:t>
            </a:r>
            <a:r>
              <a:rPr lang="en-US" sz="1600" dirty="0">
                <a:latin typeface="Arial Narrow" panose="020B0604020202020204" pitchFamily="34" charset="0"/>
                <a:cs typeface="Arial Narrow" panose="020B0604020202020204" pitchFamily="34" charset="0"/>
              </a:rPr>
              <a:t>clear </a:t>
            </a:r>
            <a:r>
              <a:rPr lang="en-US" sz="1600" spc="-10" dirty="0">
                <a:latin typeface="Arial Narrow" panose="020B0604020202020204" pitchFamily="34" charset="0"/>
                <a:cs typeface="Arial Narrow" panose="020B0604020202020204" pitchFamily="34" charset="0"/>
              </a:rPr>
              <a:t>expectations </a:t>
            </a:r>
            <a:r>
              <a:rPr lang="en-US" sz="1600" spc="-20" dirty="0">
                <a:latin typeface="Arial Narrow" panose="020B0604020202020204" pitchFamily="34" charset="0"/>
                <a:cs typeface="Arial Narrow" panose="020B0604020202020204" pitchFamily="34" charset="0"/>
              </a:rPr>
              <a:t>for </a:t>
            </a:r>
            <a:r>
              <a:rPr lang="en-US" sz="1600" dirty="0">
                <a:latin typeface="Arial Narrow" panose="020B0604020202020204" pitchFamily="34" charset="0"/>
                <a:cs typeface="Arial Narrow" panose="020B0604020202020204" pitchFamily="34" charset="0"/>
              </a:rPr>
              <a:t>the </a:t>
            </a:r>
            <a:r>
              <a:rPr lang="en-US" sz="1600" spc="-10" dirty="0">
                <a:latin typeface="Arial Narrow" panose="020B0604020202020204" pitchFamily="34" charset="0"/>
                <a:cs typeface="Arial Narrow" panose="020B0604020202020204" pitchFamily="34" charset="0"/>
              </a:rPr>
              <a:t>student</a:t>
            </a:r>
            <a:r>
              <a:rPr lang="en-US" sz="1600" spc="-90" dirty="0">
                <a:latin typeface="Arial Narrow" panose="020B0604020202020204" pitchFamily="34" charset="0"/>
                <a:cs typeface="Arial Narrow" panose="020B0604020202020204" pitchFamily="34" charset="0"/>
              </a:rPr>
              <a:t> </a:t>
            </a:r>
            <a:r>
              <a:rPr lang="en-US" sz="1600" spc="-10" dirty="0">
                <a:latin typeface="Arial Narrow" panose="020B0604020202020204" pitchFamily="34" charset="0"/>
                <a:cs typeface="Arial Narrow" panose="020B0604020202020204" pitchFamily="34" charset="0"/>
              </a:rPr>
              <a:t>up-front.</a:t>
            </a:r>
            <a:endParaRPr lang="en-US" sz="1600" dirty="0">
              <a:latin typeface="Arial Narrow" panose="020B0604020202020204" pitchFamily="34" charset="0"/>
              <a:cs typeface="Arial Narrow" panose="020B0604020202020204" pitchFamily="34" charset="0"/>
            </a:endParaRPr>
          </a:p>
          <a:p>
            <a:pPr marL="298450" marR="250825" indent="-292100">
              <a:lnSpc>
                <a:spcPct val="100000"/>
              </a:lnSpc>
              <a:buFont typeface="Arial"/>
              <a:buChar char="•"/>
              <a:tabLst>
                <a:tab pos="298450" algn="l"/>
              </a:tabLst>
            </a:pPr>
            <a:r>
              <a:rPr lang="en-US" sz="1600" spc="-10" dirty="0">
                <a:latin typeface="Arial Narrow" panose="020B0604020202020204" pitchFamily="34" charset="0"/>
                <a:cs typeface="Arial Narrow" panose="020B0604020202020204" pitchFamily="34" charset="0"/>
              </a:rPr>
              <a:t>Maintain copy of contract once student is hired, which includes the student and supervisor’s responsibilities.</a:t>
            </a:r>
            <a:endParaRPr lang="en-US" sz="1600" dirty="0">
              <a:latin typeface="Arial Narrow" panose="020B0604020202020204" pitchFamily="34" charset="0"/>
              <a:cs typeface="Arial Narrow" panose="020B0604020202020204" pitchFamily="34" charset="0"/>
            </a:endParaRPr>
          </a:p>
        </p:txBody>
      </p:sp>
      <p:pic>
        <p:nvPicPr>
          <p:cNvPr id="5" name="Picture 4">
            <a:extLst>
              <a:ext uri="{FF2B5EF4-FFF2-40B4-BE49-F238E27FC236}">
                <a16:creationId xmlns:a16="http://schemas.microsoft.com/office/drawing/2014/main" id="{3ED17AAA-C49A-3A41-885F-ABDA045B9F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4719" y="6172200"/>
            <a:ext cx="2258291" cy="304800"/>
          </a:xfrm>
          <a:prstGeom prst="rect">
            <a:avLst/>
          </a:prstGeom>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AA3804C8-0BA7-E64C-929D-EF54B4774F46}"/>
              </a:ext>
            </a:extLst>
          </p:cNvPr>
          <p:cNvSpPr/>
          <p:nvPr/>
        </p:nvSpPr>
        <p:spPr>
          <a:xfrm>
            <a:off x="0" y="0"/>
            <a:ext cx="9144000" cy="3470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bject 2">
            <a:extLst>
              <a:ext uri="{FF2B5EF4-FFF2-40B4-BE49-F238E27FC236}">
                <a16:creationId xmlns:a16="http://schemas.microsoft.com/office/drawing/2014/main" id="{6FE3D966-D763-D24C-BA4E-06B6C4A35E28}"/>
              </a:ext>
            </a:extLst>
          </p:cNvPr>
          <p:cNvSpPr txBox="1"/>
          <p:nvPr/>
        </p:nvSpPr>
        <p:spPr>
          <a:xfrm>
            <a:off x="685800" y="76201"/>
            <a:ext cx="7772400" cy="186153"/>
          </a:xfrm>
          <a:prstGeom prst="rect">
            <a:avLst/>
          </a:prstGeom>
          <a:noFill/>
          <a:effectLst/>
        </p:spPr>
        <p:txBody>
          <a:bodyPr vert="horz" wrap="square" lIns="0" tIns="0" rIns="0" bIns="0" rtlCol="0" anchor="ctr" anchorCtr="0">
            <a:noAutofit/>
          </a:bodyPr>
          <a:lstStyle/>
          <a:p>
            <a:pPr marL="6350"/>
            <a:r>
              <a:rPr lang="en-US" sz="1000" b="1" spc="-25" dirty="0">
                <a:solidFill>
                  <a:schemeClr val="bg1"/>
                </a:solidFill>
                <a:latin typeface="+mj-lt"/>
                <a:cs typeface="Aharoni" panose="020B0604020202020204" pitchFamily="2" charset="-79"/>
              </a:rPr>
              <a:t>SUPERVISOR RESPONSIBILITIES</a:t>
            </a:r>
            <a:endParaRPr lang="en-US" sz="1000" dirty="0">
              <a:solidFill>
                <a:schemeClr val="bg1"/>
              </a:solidFill>
              <a:latin typeface="+mj-lt"/>
              <a:cs typeface="Arial Narrow" panose="020B0604020202020204" pitchFamily="34" charset="0"/>
            </a:endParaRPr>
          </a:p>
        </p:txBody>
      </p:sp>
    </p:spTree>
  </p:cSld>
  <p:clrMapOvr>
    <a:masterClrMapping/>
  </p:clrMapOvr>
  <p:transition spd="slow" advClick="0">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5" dirty="0"/>
              <a:t>FWS Supervisor</a:t>
            </a:r>
            <a:r>
              <a:rPr spc="15" dirty="0"/>
              <a:t> </a:t>
            </a:r>
            <a:r>
              <a:rPr spc="-10" dirty="0"/>
              <a:t>Responsibilities</a:t>
            </a:r>
          </a:p>
        </p:txBody>
      </p:sp>
      <p:sp>
        <p:nvSpPr>
          <p:cNvPr id="4" name="Content Placeholder 3">
            <a:extLst>
              <a:ext uri="{FF2B5EF4-FFF2-40B4-BE49-F238E27FC236}">
                <a16:creationId xmlns:a16="http://schemas.microsoft.com/office/drawing/2014/main" id="{7039FC43-B7CD-6648-8B19-340DFFAF7617}"/>
              </a:ext>
            </a:extLst>
          </p:cNvPr>
          <p:cNvSpPr>
            <a:spLocks noGrp="1"/>
          </p:cNvSpPr>
          <p:nvPr>
            <p:ph idx="1"/>
          </p:nvPr>
        </p:nvSpPr>
        <p:spPr/>
        <p:txBody>
          <a:bodyPr/>
          <a:lstStyle/>
          <a:p>
            <a:pPr marL="299085" marR="225425" indent="-286385">
              <a:lnSpc>
                <a:spcPts val="2200"/>
              </a:lnSpc>
              <a:buFont typeface="Arial"/>
              <a:buChar char="•"/>
              <a:tabLst>
                <a:tab pos="299085" algn="l"/>
                <a:tab pos="299720" algn="l"/>
              </a:tabLst>
            </a:pPr>
            <a:r>
              <a:rPr lang="en-US" sz="1800" spc="-10" dirty="0">
                <a:latin typeface="Arial Narrow" panose="020B0604020202020204" pitchFamily="34" charset="0"/>
                <a:cs typeface="Arial Narrow" panose="020B0604020202020204" pitchFamily="34" charset="0"/>
              </a:rPr>
              <a:t>Provide training, </a:t>
            </a:r>
            <a:r>
              <a:rPr lang="en-US" sz="1800" spc="-15" dirty="0">
                <a:latin typeface="Arial Narrow" panose="020B0604020202020204" pitchFamily="34" charset="0"/>
                <a:cs typeface="Arial Narrow" panose="020B0604020202020204" pitchFamily="34" charset="0"/>
              </a:rPr>
              <a:t>feedback, </a:t>
            </a:r>
            <a:r>
              <a:rPr lang="en-US" sz="1800" spc="-5" dirty="0">
                <a:latin typeface="Arial Narrow" panose="020B0604020202020204" pitchFamily="34" charset="0"/>
                <a:cs typeface="Arial Narrow" panose="020B0604020202020204" pitchFamily="34" charset="0"/>
              </a:rPr>
              <a:t>and enough </a:t>
            </a:r>
            <a:r>
              <a:rPr lang="en-US" sz="1800" spc="-10" dirty="0">
                <a:latin typeface="Arial Narrow" panose="020B0604020202020204" pitchFamily="34" charset="0"/>
                <a:cs typeface="Arial Narrow" panose="020B0604020202020204" pitchFamily="34" charset="0"/>
              </a:rPr>
              <a:t>work </a:t>
            </a:r>
            <a:r>
              <a:rPr lang="en-US" sz="1800" spc="-20" dirty="0">
                <a:latin typeface="Arial Narrow" panose="020B0604020202020204" pitchFamily="34" charset="0"/>
                <a:cs typeface="Arial Narrow" panose="020B0604020202020204" pitchFamily="34" charset="0"/>
              </a:rPr>
              <a:t>to </a:t>
            </a:r>
            <a:r>
              <a:rPr lang="en-US" sz="1800" spc="-25" dirty="0">
                <a:latin typeface="Arial Narrow" panose="020B0604020202020204" pitchFamily="34" charset="0"/>
                <a:cs typeface="Arial Narrow" panose="020B0604020202020204" pitchFamily="34" charset="0"/>
              </a:rPr>
              <a:t>keep </a:t>
            </a:r>
            <a:r>
              <a:rPr lang="en-US" sz="1800" spc="-10" dirty="0">
                <a:latin typeface="Arial Narrow" panose="020B0604020202020204" pitchFamily="34" charset="0"/>
                <a:cs typeface="Arial Narrow" panose="020B0604020202020204" pitchFamily="34" charset="0"/>
              </a:rPr>
              <a:t>the </a:t>
            </a:r>
            <a:r>
              <a:rPr lang="en-US" sz="1800" spc="-15" dirty="0">
                <a:latin typeface="Arial Narrow" panose="020B0604020202020204" pitchFamily="34" charset="0"/>
                <a:cs typeface="Arial Narrow" panose="020B0604020202020204" pitchFamily="34" charset="0"/>
              </a:rPr>
              <a:t>student </a:t>
            </a:r>
            <a:r>
              <a:rPr lang="en-US" sz="1800" spc="-40" dirty="0">
                <a:latin typeface="Arial Narrow" panose="020B0604020202020204" pitchFamily="34" charset="0"/>
                <a:cs typeface="Arial Narrow" panose="020B0604020202020204" pitchFamily="34" charset="0"/>
              </a:rPr>
              <a:t>busy.</a:t>
            </a:r>
            <a:endParaRPr lang="en-US" sz="1800" dirty="0">
              <a:latin typeface="Arial Narrow" panose="020B0604020202020204" pitchFamily="34" charset="0"/>
              <a:cs typeface="Arial Narrow" panose="020B0604020202020204" pitchFamily="34" charset="0"/>
            </a:endParaRPr>
          </a:p>
          <a:p>
            <a:pPr marL="299085" marR="282575" indent="-286385">
              <a:lnSpc>
                <a:spcPts val="2200"/>
              </a:lnSpc>
              <a:spcBef>
                <a:spcPts val="525"/>
              </a:spcBef>
              <a:buFont typeface="Arial"/>
              <a:buChar char="•"/>
              <a:tabLst>
                <a:tab pos="299085" algn="l"/>
                <a:tab pos="299720" algn="l"/>
              </a:tabLst>
            </a:pPr>
            <a:r>
              <a:rPr lang="en-US" sz="1800" spc="-15" dirty="0">
                <a:latin typeface="Arial Narrow" panose="020B0604020202020204" pitchFamily="34" charset="0"/>
                <a:cs typeface="Arial Narrow" panose="020B0604020202020204" pitchFamily="34" charset="0"/>
              </a:rPr>
              <a:t>Keep track </a:t>
            </a:r>
            <a:r>
              <a:rPr lang="en-US" sz="1800" dirty="0">
                <a:latin typeface="Arial Narrow" panose="020B0604020202020204" pitchFamily="34" charset="0"/>
                <a:cs typeface="Arial Narrow" panose="020B0604020202020204" pitchFamily="34" charset="0"/>
              </a:rPr>
              <a:t>of </a:t>
            </a:r>
            <a:r>
              <a:rPr lang="en-US" sz="1800" spc="-10" dirty="0">
                <a:latin typeface="Arial Narrow" panose="020B0604020202020204" pitchFamily="34" charset="0"/>
                <a:cs typeface="Arial Narrow" panose="020B0604020202020204" pitchFamily="34" charset="0"/>
              </a:rPr>
              <a:t>your </a:t>
            </a:r>
            <a:r>
              <a:rPr lang="en-US" sz="1800" spc="-20" dirty="0">
                <a:latin typeface="Arial Narrow" panose="020B0604020202020204" pitchFamily="34" charset="0"/>
                <a:cs typeface="Arial Narrow" panose="020B0604020202020204" pitchFamily="34" charset="0"/>
              </a:rPr>
              <a:t>student’s </a:t>
            </a:r>
            <a:r>
              <a:rPr lang="en-US" sz="1800" spc="-5" dirty="0">
                <a:latin typeface="Arial Narrow" panose="020B0604020202020204" pitchFamily="34" charset="0"/>
                <a:cs typeface="Arial Narrow" panose="020B0604020202020204" pitchFamily="34" charset="0"/>
              </a:rPr>
              <a:t>earnings! </a:t>
            </a:r>
            <a:r>
              <a:rPr lang="en-US" sz="1800" spc="-15" dirty="0">
                <a:latin typeface="Arial Narrow" panose="020B0604020202020204" pitchFamily="34" charset="0"/>
                <a:cs typeface="Arial Narrow" panose="020B0604020202020204" pitchFamily="34" charset="0"/>
              </a:rPr>
              <a:t>Keep </a:t>
            </a:r>
            <a:r>
              <a:rPr lang="en-US" sz="1800" spc="-5" dirty="0">
                <a:latin typeface="Arial Narrow" panose="020B0604020202020204" pitchFamily="34" charset="0"/>
                <a:cs typeface="Arial Narrow" panose="020B0604020202020204" pitchFamily="34" charset="0"/>
              </a:rPr>
              <a:t>a </a:t>
            </a:r>
            <a:r>
              <a:rPr lang="en-US" sz="1800" dirty="0">
                <a:latin typeface="Arial Narrow" panose="020B0604020202020204" pitchFamily="34" charset="0"/>
                <a:cs typeface="Arial Narrow" panose="020B0604020202020204" pitchFamily="34" charset="0"/>
              </a:rPr>
              <a:t>log of </a:t>
            </a:r>
            <a:r>
              <a:rPr lang="en-US" sz="1800" spc="-5" dirty="0">
                <a:latin typeface="Arial Narrow" panose="020B0604020202020204" pitchFamily="34" charset="0"/>
                <a:cs typeface="Arial Narrow" panose="020B0604020202020204" pitchFamily="34" charset="0"/>
              </a:rPr>
              <a:t>all </a:t>
            </a:r>
            <a:r>
              <a:rPr lang="en-US" sz="1800" spc="-10" dirty="0">
                <a:latin typeface="Arial Narrow" panose="020B0604020202020204" pitchFamily="34" charset="0"/>
                <a:cs typeface="Arial Narrow" panose="020B0604020202020204" pitchFamily="34" charset="0"/>
              </a:rPr>
              <a:t>the hours </a:t>
            </a:r>
            <a:r>
              <a:rPr lang="en-US" sz="1800" spc="-15" dirty="0">
                <a:latin typeface="Arial Narrow" panose="020B0604020202020204" pitchFamily="34" charset="0"/>
                <a:cs typeface="Arial Narrow" panose="020B0604020202020204" pitchFamily="34" charset="0"/>
              </a:rPr>
              <a:t>approved.</a:t>
            </a:r>
            <a:endParaRPr lang="en-US" sz="1800" dirty="0">
              <a:latin typeface="Arial Narrow" panose="020B0604020202020204" pitchFamily="34" charset="0"/>
              <a:cs typeface="Arial Narrow" panose="020B0604020202020204" pitchFamily="34" charset="0"/>
            </a:endParaRPr>
          </a:p>
          <a:p>
            <a:pPr marL="299085" marR="5080" indent="-286385">
              <a:lnSpc>
                <a:spcPts val="2200"/>
              </a:lnSpc>
              <a:spcBef>
                <a:spcPts val="525"/>
              </a:spcBef>
              <a:buFont typeface="Arial"/>
              <a:buChar char="•"/>
              <a:tabLst>
                <a:tab pos="299085" algn="l"/>
                <a:tab pos="299720" algn="l"/>
              </a:tabLst>
            </a:pPr>
            <a:r>
              <a:rPr lang="en-US" sz="1800" spc="-25" dirty="0">
                <a:latin typeface="Arial Narrow" panose="020B0604020202020204" pitchFamily="34" charset="0"/>
                <a:cs typeface="Arial Narrow" panose="020B0604020202020204" pitchFamily="34" charset="0"/>
              </a:rPr>
              <a:t>Make </a:t>
            </a:r>
            <a:r>
              <a:rPr lang="en-US" sz="1800" spc="-10" dirty="0">
                <a:latin typeface="Arial Narrow" panose="020B0604020202020204" pitchFamily="34" charset="0"/>
                <a:cs typeface="Arial Narrow" panose="020B0604020202020204" pitchFamily="34" charset="0"/>
              </a:rPr>
              <a:t>sure </a:t>
            </a:r>
            <a:r>
              <a:rPr lang="en-US" sz="1800" spc="-15" dirty="0">
                <a:latin typeface="Arial Narrow" panose="020B0604020202020204" pitchFamily="34" charset="0"/>
                <a:cs typeface="Arial Narrow" panose="020B0604020202020204" pitchFamily="34" charset="0"/>
              </a:rPr>
              <a:t>students </a:t>
            </a:r>
            <a:r>
              <a:rPr lang="en-US" sz="1800" spc="-5" dirty="0">
                <a:latin typeface="Arial Narrow" panose="020B0604020202020204" pitchFamily="34" charset="0"/>
                <a:cs typeface="Arial Narrow" panose="020B0604020202020204" pitchFamily="34" charset="0"/>
              </a:rPr>
              <a:t>do not earn </a:t>
            </a:r>
            <a:r>
              <a:rPr lang="en-US" sz="1800" spc="-10" dirty="0">
                <a:latin typeface="Arial Narrow" panose="020B0604020202020204" pitchFamily="34" charset="0"/>
                <a:cs typeface="Arial Narrow" panose="020B0604020202020204" pitchFamily="34" charset="0"/>
              </a:rPr>
              <a:t>more </a:t>
            </a:r>
            <a:r>
              <a:rPr lang="en-US" sz="1800" spc="-5" dirty="0">
                <a:latin typeface="Arial Narrow" panose="020B0604020202020204" pitchFamily="34" charset="0"/>
                <a:cs typeface="Arial Narrow" panose="020B0604020202020204" pitchFamily="34" charset="0"/>
              </a:rPr>
              <a:t>than their </a:t>
            </a:r>
            <a:r>
              <a:rPr lang="en-US" sz="1800" spc="-10" dirty="0">
                <a:latin typeface="Arial Narrow" panose="020B0604020202020204" pitchFamily="34" charset="0"/>
                <a:cs typeface="Arial Narrow" panose="020B0604020202020204" pitchFamily="34" charset="0"/>
              </a:rPr>
              <a:t>work-study </a:t>
            </a:r>
            <a:r>
              <a:rPr lang="en-US" sz="1800" spc="-15" dirty="0">
                <a:latin typeface="Arial Narrow" panose="020B0604020202020204" pitchFamily="34" charset="0"/>
                <a:cs typeface="Arial Narrow" panose="020B0604020202020204" pitchFamily="34" charset="0"/>
              </a:rPr>
              <a:t>award </a:t>
            </a:r>
            <a:r>
              <a:rPr lang="en-US" sz="1800" spc="-5" dirty="0">
                <a:latin typeface="Arial Narrow" panose="020B0604020202020204" pitchFamily="34" charset="0"/>
                <a:cs typeface="Arial Narrow" panose="020B0604020202020204" pitchFamily="34" charset="0"/>
              </a:rPr>
              <a:t>and </a:t>
            </a:r>
            <a:r>
              <a:rPr lang="en-US" sz="1800" spc="-10" dirty="0">
                <a:latin typeface="Arial Narrow" panose="020B0604020202020204" pitchFamily="34" charset="0"/>
                <a:cs typeface="Arial Narrow" panose="020B0604020202020204" pitchFamily="34" charset="0"/>
              </a:rPr>
              <a:t>that they </a:t>
            </a:r>
            <a:r>
              <a:rPr lang="en-US" sz="1800" spc="-15" dirty="0">
                <a:latin typeface="Arial Narrow" panose="020B0604020202020204" pitchFamily="34" charset="0"/>
                <a:cs typeface="Arial Narrow" panose="020B0604020202020204" pitchFamily="34" charset="0"/>
              </a:rPr>
              <a:t>stop </a:t>
            </a:r>
            <a:r>
              <a:rPr lang="en-US" sz="1800" spc="-10" dirty="0">
                <a:latin typeface="Arial Narrow" panose="020B0604020202020204" pitchFamily="34" charset="0"/>
                <a:cs typeface="Arial Narrow" panose="020B0604020202020204" pitchFamily="34" charset="0"/>
              </a:rPr>
              <a:t>working </a:t>
            </a:r>
            <a:r>
              <a:rPr lang="en-US" sz="1800" spc="-5" dirty="0">
                <a:latin typeface="Arial Narrow" panose="020B0604020202020204" pitchFamily="34" charset="0"/>
                <a:cs typeface="Arial Narrow" panose="020B0604020202020204" pitchFamily="34" charset="0"/>
              </a:rPr>
              <a:t>when </a:t>
            </a:r>
            <a:r>
              <a:rPr lang="en-US" sz="1800" spc="-10" dirty="0">
                <a:latin typeface="Arial Narrow" panose="020B0604020202020204" pitchFamily="34" charset="0"/>
                <a:cs typeface="Arial Narrow" panose="020B0604020202020204" pitchFamily="34" charset="0"/>
              </a:rPr>
              <a:t>they’re </a:t>
            </a:r>
            <a:r>
              <a:rPr lang="en-US" sz="1800" spc="-15" dirty="0">
                <a:latin typeface="Arial Narrow" panose="020B0604020202020204" pitchFamily="34" charset="0"/>
                <a:cs typeface="Arial Narrow" panose="020B0604020202020204" pitchFamily="34" charset="0"/>
              </a:rPr>
              <a:t>required</a:t>
            </a:r>
            <a:r>
              <a:rPr lang="en-US" sz="1800" spc="75" dirty="0">
                <a:latin typeface="Arial Narrow" panose="020B0604020202020204" pitchFamily="34" charset="0"/>
                <a:cs typeface="Arial Narrow" panose="020B0604020202020204" pitchFamily="34" charset="0"/>
              </a:rPr>
              <a:t> </a:t>
            </a:r>
            <a:r>
              <a:rPr lang="en-US" sz="1800" spc="-10" dirty="0">
                <a:latin typeface="Arial Narrow" panose="020B0604020202020204" pitchFamily="34" charset="0"/>
                <a:cs typeface="Arial Narrow" panose="020B0604020202020204" pitchFamily="34" charset="0"/>
              </a:rPr>
              <a:t>to.</a:t>
            </a:r>
            <a:endParaRPr lang="en-US" sz="1800" dirty="0">
              <a:latin typeface="Arial Narrow" panose="020B0604020202020204" pitchFamily="34" charset="0"/>
              <a:cs typeface="Arial Narrow" panose="020B0604020202020204" pitchFamily="34" charset="0"/>
            </a:endParaRPr>
          </a:p>
          <a:p>
            <a:pPr marL="299085" indent="-286385">
              <a:lnSpc>
                <a:spcPts val="2200"/>
              </a:lnSpc>
              <a:spcBef>
                <a:spcPts val="525"/>
              </a:spcBef>
              <a:buFont typeface="Arial"/>
              <a:buChar char="•"/>
              <a:tabLst>
                <a:tab pos="299085" algn="l"/>
                <a:tab pos="299720" algn="l"/>
              </a:tabLst>
            </a:pPr>
            <a:r>
              <a:rPr lang="en-US" sz="1800" spc="-10" dirty="0">
                <a:latin typeface="Arial Narrow" panose="020B0604020202020204" pitchFamily="34" charset="0"/>
                <a:cs typeface="Arial Narrow" panose="020B0604020202020204" pitchFamily="34" charset="0"/>
              </a:rPr>
              <a:t>Provide the training </a:t>
            </a:r>
            <a:r>
              <a:rPr lang="en-US" sz="1800" spc="-5" dirty="0">
                <a:latin typeface="Arial Narrow" panose="020B0604020202020204" pitchFamily="34" charset="0"/>
                <a:cs typeface="Arial Narrow" panose="020B0604020202020204" pitchFamily="34" charset="0"/>
              </a:rPr>
              <a:t>necessary </a:t>
            </a:r>
            <a:r>
              <a:rPr lang="en-US" sz="1800" spc="-20" dirty="0">
                <a:latin typeface="Arial Narrow" panose="020B0604020202020204" pitchFamily="34" charset="0"/>
                <a:cs typeface="Arial Narrow" panose="020B0604020202020204" pitchFamily="34" charset="0"/>
              </a:rPr>
              <a:t>to </a:t>
            </a:r>
            <a:r>
              <a:rPr lang="en-US" sz="1800" spc="-10" dirty="0">
                <a:latin typeface="Arial Narrow" panose="020B0604020202020204" pitchFamily="34" charset="0"/>
                <a:cs typeface="Arial Narrow" panose="020B0604020202020204" pitchFamily="34" charset="0"/>
              </a:rPr>
              <a:t>perform</a:t>
            </a:r>
            <a:r>
              <a:rPr lang="en-US" sz="1800" spc="30" dirty="0">
                <a:latin typeface="Arial Narrow" panose="020B0604020202020204" pitchFamily="34" charset="0"/>
                <a:cs typeface="Arial Narrow" panose="020B0604020202020204" pitchFamily="34" charset="0"/>
              </a:rPr>
              <a:t> </a:t>
            </a:r>
            <a:r>
              <a:rPr lang="en-US" sz="1800" spc="-10" dirty="0">
                <a:latin typeface="Arial Narrow" panose="020B0604020202020204" pitchFamily="34" charset="0"/>
                <a:cs typeface="Arial Narrow" panose="020B0604020202020204" pitchFamily="34" charset="0"/>
              </a:rPr>
              <a:t>tasks.</a:t>
            </a:r>
            <a:endParaRPr lang="en-US" sz="1800" dirty="0">
              <a:latin typeface="Arial Narrow" panose="020B0604020202020204" pitchFamily="34" charset="0"/>
              <a:cs typeface="Arial Narrow" panose="020B0604020202020204" pitchFamily="34" charset="0"/>
            </a:endParaRPr>
          </a:p>
          <a:p>
            <a:pPr marL="299085" indent="-286385">
              <a:lnSpc>
                <a:spcPts val="2200"/>
              </a:lnSpc>
              <a:spcBef>
                <a:spcPts val="525"/>
              </a:spcBef>
              <a:buFont typeface="Arial"/>
              <a:buChar char="•"/>
              <a:tabLst>
                <a:tab pos="299085" algn="l"/>
                <a:tab pos="299720" algn="l"/>
              </a:tabLst>
            </a:pPr>
            <a:r>
              <a:rPr lang="en-US" sz="1800" spc="-10" dirty="0">
                <a:latin typeface="Arial Narrow" panose="020B0604020202020204" pitchFamily="34" charset="0"/>
                <a:cs typeface="Arial Narrow" panose="020B0604020202020204" pitchFamily="34" charset="0"/>
              </a:rPr>
              <a:t>Ensure </a:t>
            </a:r>
            <a:r>
              <a:rPr lang="en-US" sz="1800" spc="-15" dirty="0">
                <a:latin typeface="Arial Narrow" panose="020B0604020202020204" pitchFamily="34" charset="0"/>
                <a:cs typeface="Arial Narrow" panose="020B0604020202020204" pitchFamily="34" charset="0"/>
              </a:rPr>
              <a:t>adequate </a:t>
            </a:r>
            <a:r>
              <a:rPr lang="en-US" sz="1800" dirty="0">
                <a:latin typeface="Arial Narrow" panose="020B0604020202020204" pitchFamily="34" charset="0"/>
                <a:cs typeface="Arial Narrow" panose="020B0604020202020204" pitchFamily="34" charset="0"/>
              </a:rPr>
              <a:t>supervision of </a:t>
            </a:r>
            <a:r>
              <a:rPr lang="en-US" sz="1800" spc="-15" dirty="0">
                <a:latin typeface="Arial Narrow" panose="020B0604020202020204" pitchFamily="34" charset="0"/>
                <a:cs typeface="Arial Narrow" panose="020B0604020202020204" pitchFamily="34" charset="0"/>
              </a:rPr>
              <a:t>student</a:t>
            </a:r>
            <a:r>
              <a:rPr lang="en-US" sz="1800" spc="-5" dirty="0">
                <a:latin typeface="Arial Narrow" panose="020B0604020202020204" pitchFamily="34" charset="0"/>
                <a:cs typeface="Arial Narrow" panose="020B0604020202020204" pitchFamily="34" charset="0"/>
              </a:rPr>
              <a:t> </a:t>
            </a:r>
            <a:r>
              <a:rPr lang="en-US" sz="1800" spc="-10" dirty="0">
                <a:latin typeface="Arial Narrow" panose="020B0604020202020204" pitchFamily="34" charset="0"/>
                <a:cs typeface="Arial Narrow" panose="020B0604020202020204" pitchFamily="34" charset="0"/>
              </a:rPr>
              <a:t>work.</a:t>
            </a:r>
            <a:endParaRPr lang="en-US" sz="1800" dirty="0">
              <a:latin typeface="Arial Narrow" panose="020B0604020202020204" pitchFamily="34" charset="0"/>
              <a:cs typeface="Arial Narrow" panose="020B0604020202020204" pitchFamily="34" charset="0"/>
            </a:endParaRPr>
          </a:p>
          <a:p>
            <a:pPr marL="299085" indent="-286385">
              <a:lnSpc>
                <a:spcPts val="2200"/>
              </a:lnSpc>
              <a:spcBef>
                <a:spcPts val="525"/>
              </a:spcBef>
              <a:buFont typeface="Arial"/>
              <a:buChar char="•"/>
              <a:tabLst>
                <a:tab pos="299085" algn="l"/>
                <a:tab pos="299720" algn="l"/>
              </a:tabLst>
            </a:pPr>
            <a:r>
              <a:rPr lang="en-US" sz="1800" spc="-15" dirty="0">
                <a:latin typeface="Arial Narrow" panose="020B0604020202020204" pitchFamily="34" charset="0"/>
                <a:cs typeface="Arial Narrow" panose="020B0604020202020204" pitchFamily="34" charset="0"/>
              </a:rPr>
              <a:t>Keep </a:t>
            </a:r>
            <a:r>
              <a:rPr lang="en-US" sz="1800" spc="-5" dirty="0">
                <a:latin typeface="Arial Narrow" panose="020B0604020202020204" pitchFamily="34" charset="0"/>
                <a:cs typeface="Arial Narrow" panose="020B0604020202020204" pitchFamily="34" charset="0"/>
              </a:rPr>
              <a:t>lines </a:t>
            </a:r>
            <a:r>
              <a:rPr lang="en-US" sz="1800" dirty="0">
                <a:latin typeface="Arial Narrow" panose="020B0604020202020204" pitchFamily="34" charset="0"/>
                <a:cs typeface="Arial Narrow" panose="020B0604020202020204" pitchFamily="34" charset="0"/>
              </a:rPr>
              <a:t>of </a:t>
            </a:r>
            <a:r>
              <a:rPr lang="en-US" sz="1800" spc="-10" dirty="0">
                <a:latin typeface="Arial Narrow" panose="020B0604020202020204" pitchFamily="34" charset="0"/>
                <a:cs typeface="Arial Narrow" panose="020B0604020202020204" pitchFamily="34" charset="0"/>
              </a:rPr>
              <a:t>communication </a:t>
            </a:r>
            <a:r>
              <a:rPr lang="en-US" sz="1800" spc="-5" dirty="0">
                <a:latin typeface="Arial Narrow" panose="020B0604020202020204" pitchFamily="34" charset="0"/>
                <a:cs typeface="Arial Narrow" panose="020B0604020202020204" pitchFamily="34" charset="0"/>
              </a:rPr>
              <a:t>open, </a:t>
            </a:r>
            <a:r>
              <a:rPr lang="en-US" sz="1800" spc="-35" dirty="0">
                <a:latin typeface="Arial Narrow" panose="020B0604020202020204" pitchFamily="34" charset="0"/>
                <a:cs typeface="Arial Narrow" panose="020B0604020202020204" pitchFamily="34" charset="0"/>
              </a:rPr>
              <a:t>clear, </a:t>
            </a:r>
            <a:r>
              <a:rPr lang="en-US" sz="1800" spc="-5" dirty="0">
                <a:latin typeface="Arial Narrow" panose="020B0604020202020204" pitchFamily="34" charset="0"/>
                <a:cs typeface="Arial Narrow" panose="020B0604020202020204" pitchFamily="34" charset="0"/>
              </a:rPr>
              <a:t>and</a:t>
            </a:r>
            <a:r>
              <a:rPr lang="en-US" sz="1800" spc="35" dirty="0">
                <a:latin typeface="Arial Narrow" panose="020B0604020202020204" pitchFamily="34" charset="0"/>
                <a:cs typeface="Arial Narrow" panose="020B0604020202020204" pitchFamily="34" charset="0"/>
              </a:rPr>
              <a:t> </a:t>
            </a:r>
            <a:r>
              <a:rPr lang="en-US" sz="1800" spc="-10" dirty="0">
                <a:latin typeface="Arial Narrow" panose="020B0604020202020204" pitchFamily="34" charset="0"/>
                <a:cs typeface="Arial Narrow" panose="020B0604020202020204" pitchFamily="34" charset="0"/>
              </a:rPr>
              <a:t>constructive.</a:t>
            </a:r>
            <a:endParaRPr lang="en-US" sz="1800" dirty="0">
              <a:latin typeface="Arial Narrow" panose="020B0604020202020204" pitchFamily="34" charset="0"/>
              <a:cs typeface="Arial Narrow" panose="020B0604020202020204" pitchFamily="34" charset="0"/>
            </a:endParaRPr>
          </a:p>
          <a:p>
            <a:pPr marL="299085" indent="-286385">
              <a:lnSpc>
                <a:spcPts val="2200"/>
              </a:lnSpc>
              <a:spcBef>
                <a:spcPts val="525"/>
              </a:spcBef>
              <a:buFont typeface="Arial"/>
              <a:buChar char="•"/>
              <a:tabLst>
                <a:tab pos="299085" algn="l"/>
                <a:tab pos="299720" algn="l"/>
              </a:tabLst>
            </a:pPr>
            <a:r>
              <a:rPr lang="en-US" sz="1800" spc="-10" dirty="0">
                <a:latin typeface="Arial Narrow" panose="020B0604020202020204" pitchFamily="34" charset="0"/>
                <a:cs typeface="Arial Narrow" panose="020B0604020202020204" pitchFamily="34" charset="0"/>
              </a:rPr>
              <a:t>Submit </a:t>
            </a:r>
            <a:r>
              <a:rPr lang="en-US" sz="1800" spc="-15" dirty="0">
                <a:latin typeface="Arial Narrow" panose="020B0604020202020204" pitchFamily="34" charset="0"/>
                <a:cs typeface="Arial Narrow" panose="020B0604020202020204" pitchFamily="34" charset="0"/>
              </a:rPr>
              <a:t>student </a:t>
            </a:r>
            <a:r>
              <a:rPr lang="en-US" sz="1800" spc="-10" dirty="0">
                <a:latin typeface="Arial Narrow" panose="020B0604020202020204" pitchFamily="34" charset="0"/>
                <a:cs typeface="Arial Narrow" panose="020B0604020202020204" pitchFamily="34" charset="0"/>
              </a:rPr>
              <a:t>timesheets </a:t>
            </a:r>
            <a:r>
              <a:rPr lang="en-US" sz="1800" spc="-5" dirty="0">
                <a:latin typeface="Arial Narrow" panose="020B0604020202020204" pitchFamily="34" charset="0"/>
                <a:cs typeface="Arial Narrow" panose="020B0604020202020204" pitchFamily="34" charset="0"/>
              </a:rPr>
              <a:t>in </a:t>
            </a:r>
            <a:r>
              <a:rPr lang="en-US" sz="1800" spc="-25" dirty="0">
                <a:latin typeface="Arial Narrow" panose="020B0604020202020204" pitchFamily="34" charset="0"/>
                <a:cs typeface="Arial Narrow" panose="020B0604020202020204" pitchFamily="34" charset="0"/>
              </a:rPr>
              <a:t>correctly, </a:t>
            </a:r>
            <a:r>
              <a:rPr lang="en-US" sz="1800" spc="-5" dirty="0">
                <a:latin typeface="Arial Narrow" panose="020B0604020202020204" pitchFamily="34" charset="0"/>
                <a:cs typeface="Arial Narrow" panose="020B0604020202020204" pitchFamily="34" charset="0"/>
              </a:rPr>
              <a:t>and </a:t>
            </a:r>
            <a:r>
              <a:rPr lang="en-US" sz="1800" dirty="0">
                <a:latin typeface="Arial Narrow" panose="020B0604020202020204" pitchFamily="34" charset="0"/>
                <a:cs typeface="Arial Narrow" panose="020B0604020202020204" pitchFamily="34" charset="0"/>
              </a:rPr>
              <a:t>on</a:t>
            </a:r>
            <a:r>
              <a:rPr lang="en-US" sz="1800" spc="155" dirty="0">
                <a:latin typeface="Arial Narrow" panose="020B0604020202020204" pitchFamily="34" charset="0"/>
                <a:cs typeface="Arial Narrow" panose="020B0604020202020204" pitchFamily="34" charset="0"/>
              </a:rPr>
              <a:t> </a:t>
            </a:r>
            <a:r>
              <a:rPr lang="en-US" sz="1800" spc="-10" dirty="0">
                <a:latin typeface="Arial Narrow" panose="020B0604020202020204" pitchFamily="34" charset="0"/>
                <a:cs typeface="Arial Narrow" panose="020B0604020202020204" pitchFamily="34" charset="0"/>
              </a:rPr>
              <a:t>time.</a:t>
            </a:r>
            <a:endParaRPr lang="en-US" sz="1800" dirty="0">
              <a:latin typeface="Arial Narrow" panose="020B0604020202020204" pitchFamily="34" charset="0"/>
              <a:cs typeface="Arial Narrow" panose="020B0604020202020204" pitchFamily="34" charset="0"/>
            </a:endParaRPr>
          </a:p>
          <a:p>
            <a:pPr marL="299085" indent="-286385">
              <a:lnSpc>
                <a:spcPts val="2200"/>
              </a:lnSpc>
              <a:spcBef>
                <a:spcPts val="525"/>
              </a:spcBef>
              <a:buFont typeface="Arial"/>
              <a:buChar char="•"/>
              <a:tabLst>
                <a:tab pos="299085" algn="l"/>
                <a:tab pos="299720" algn="l"/>
              </a:tabLst>
            </a:pPr>
            <a:r>
              <a:rPr lang="en-US" sz="1800" dirty="0">
                <a:latin typeface="Arial Narrow" panose="020B0604020202020204" pitchFamily="34" charset="0"/>
                <a:cs typeface="Arial Narrow" panose="020B0604020202020204" pitchFamily="34" charset="0"/>
              </a:rPr>
              <a:t>Do </a:t>
            </a:r>
            <a:r>
              <a:rPr lang="en-US" sz="1800" spc="-5" dirty="0">
                <a:latin typeface="Arial Narrow" panose="020B0604020202020204" pitchFamily="34" charset="0"/>
                <a:cs typeface="Arial Narrow" panose="020B0604020202020204" pitchFamily="34" charset="0"/>
              </a:rPr>
              <a:t>not allow </a:t>
            </a:r>
            <a:r>
              <a:rPr lang="en-US" sz="1800" spc="-15" dirty="0">
                <a:latin typeface="Arial Narrow" panose="020B0604020202020204" pitchFamily="34" charset="0"/>
                <a:cs typeface="Arial Narrow" panose="020B0604020202020204" pitchFamily="34" charset="0"/>
              </a:rPr>
              <a:t>students </a:t>
            </a:r>
            <a:r>
              <a:rPr lang="en-US" sz="1800" spc="-20" dirty="0">
                <a:latin typeface="Arial Narrow" panose="020B0604020202020204" pitchFamily="34" charset="0"/>
                <a:cs typeface="Arial Narrow" panose="020B0604020202020204" pitchFamily="34" charset="0"/>
              </a:rPr>
              <a:t>to </a:t>
            </a:r>
            <a:r>
              <a:rPr lang="en-US" sz="1800" spc="-10" dirty="0">
                <a:latin typeface="Arial Narrow" panose="020B0604020202020204" pitchFamily="34" charset="0"/>
                <a:cs typeface="Arial Narrow" panose="020B0604020202020204" pitchFamily="34" charset="0"/>
              </a:rPr>
              <a:t>work more </a:t>
            </a:r>
            <a:r>
              <a:rPr lang="en-US" sz="1800" spc="-5" dirty="0">
                <a:latin typeface="Arial Narrow" panose="020B0604020202020204" pitchFamily="34" charset="0"/>
                <a:cs typeface="Arial Narrow" panose="020B0604020202020204" pitchFamily="34" charset="0"/>
              </a:rPr>
              <a:t>than 20 </a:t>
            </a:r>
            <a:r>
              <a:rPr lang="en-US" sz="1800" spc="-10" dirty="0">
                <a:latin typeface="Arial Narrow" panose="020B0604020202020204" pitchFamily="34" charset="0"/>
                <a:cs typeface="Arial Narrow" panose="020B0604020202020204" pitchFamily="34" charset="0"/>
              </a:rPr>
              <a:t>hours per</a:t>
            </a:r>
            <a:r>
              <a:rPr lang="en-US" sz="1800" spc="100" dirty="0">
                <a:latin typeface="Arial Narrow" panose="020B0604020202020204" pitchFamily="34" charset="0"/>
                <a:cs typeface="Arial Narrow" panose="020B0604020202020204" pitchFamily="34" charset="0"/>
              </a:rPr>
              <a:t> </a:t>
            </a:r>
            <a:r>
              <a:rPr lang="en-US" sz="1800" spc="-10" dirty="0">
                <a:latin typeface="Arial Narrow" panose="020B0604020202020204" pitchFamily="34" charset="0"/>
                <a:cs typeface="Arial Narrow" panose="020B0604020202020204" pitchFamily="34" charset="0"/>
              </a:rPr>
              <a:t>week.</a:t>
            </a:r>
            <a:endParaRPr lang="en-US" sz="1800" dirty="0">
              <a:latin typeface="Arial Narrow" panose="020B0604020202020204" pitchFamily="34" charset="0"/>
              <a:cs typeface="Arial Narrow" panose="020B0604020202020204" pitchFamily="34" charset="0"/>
            </a:endParaRPr>
          </a:p>
          <a:p>
            <a:pPr marL="299085" indent="-286385">
              <a:lnSpc>
                <a:spcPts val="2200"/>
              </a:lnSpc>
              <a:spcBef>
                <a:spcPts val="525"/>
              </a:spcBef>
              <a:buFont typeface="Arial"/>
              <a:buChar char="•"/>
              <a:tabLst>
                <a:tab pos="299085" algn="l"/>
                <a:tab pos="299720" algn="l"/>
              </a:tabLst>
            </a:pPr>
            <a:r>
              <a:rPr lang="en-US" sz="1800" spc="-5" dirty="0">
                <a:latin typeface="Arial Narrow" panose="020B0604020202020204" pitchFamily="34" charset="0"/>
                <a:cs typeface="Arial Narrow" panose="020B0604020202020204" pitchFamily="34" charset="0"/>
              </a:rPr>
              <a:t>Notify </a:t>
            </a:r>
            <a:r>
              <a:rPr lang="en-US" sz="1800" spc="-10" dirty="0">
                <a:latin typeface="Arial Narrow" panose="020B0604020202020204" pitchFamily="34" charset="0"/>
                <a:cs typeface="Arial Narrow" panose="020B0604020202020204" pitchFamily="34" charset="0"/>
              </a:rPr>
              <a:t>the FWS Coordinator </a:t>
            </a:r>
            <a:r>
              <a:rPr lang="en-US" sz="1800" spc="-5" dirty="0">
                <a:latin typeface="Arial Narrow" panose="020B0604020202020204" pitchFamily="34" charset="0"/>
                <a:cs typeface="Arial Narrow" panose="020B0604020202020204" pitchFamily="34" charset="0"/>
              </a:rPr>
              <a:t>if a </a:t>
            </a:r>
            <a:r>
              <a:rPr lang="en-US" sz="1800" spc="-15" dirty="0">
                <a:latin typeface="Arial Narrow" panose="020B0604020202020204" pitchFamily="34" charset="0"/>
                <a:cs typeface="Arial Narrow" panose="020B0604020202020204" pitchFamily="34" charset="0"/>
              </a:rPr>
              <a:t>student stopped</a:t>
            </a:r>
            <a:r>
              <a:rPr lang="en-US" sz="1800" spc="155" dirty="0">
                <a:latin typeface="Arial Narrow" panose="020B0604020202020204" pitchFamily="34" charset="0"/>
                <a:cs typeface="Arial Narrow" panose="020B0604020202020204" pitchFamily="34" charset="0"/>
              </a:rPr>
              <a:t> </a:t>
            </a:r>
            <a:r>
              <a:rPr lang="en-US" sz="1800" spc="-10" dirty="0">
                <a:latin typeface="Arial Narrow" panose="020B0604020202020204" pitchFamily="34" charset="0"/>
                <a:cs typeface="Arial Narrow" panose="020B0604020202020204" pitchFamily="34" charset="0"/>
              </a:rPr>
              <a:t>working.</a:t>
            </a:r>
            <a:endParaRPr lang="en-US" sz="1800" dirty="0">
              <a:latin typeface="Arial Narrow" panose="020B0604020202020204" pitchFamily="34" charset="0"/>
              <a:cs typeface="Arial Narrow" panose="020B0604020202020204" pitchFamily="34" charset="0"/>
            </a:endParaRPr>
          </a:p>
        </p:txBody>
      </p:sp>
      <p:pic>
        <p:nvPicPr>
          <p:cNvPr id="5" name="Picture 4">
            <a:extLst>
              <a:ext uri="{FF2B5EF4-FFF2-40B4-BE49-F238E27FC236}">
                <a16:creationId xmlns:a16="http://schemas.microsoft.com/office/drawing/2014/main" id="{F03B590C-4074-5A44-B5A5-479D59DD89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4719" y="6172200"/>
            <a:ext cx="2258291" cy="304800"/>
          </a:xfrm>
          <a:prstGeom prst="rect">
            <a:avLst/>
          </a:prstGeom>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CC80DA5D-949D-2F4E-B7A7-BE5E3A7F024A}"/>
              </a:ext>
            </a:extLst>
          </p:cNvPr>
          <p:cNvSpPr/>
          <p:nvPr/>
        </p:nvSpPr>
        <p:spPr>
          <a:xfrm>
            <a:off x="0" y="0"/>
            <a:ext cx="9144000" cy="3470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bject 2">
            <a:extLst>
              <a:ext uri="{FF2B5EF4-FFF2-40B4-BE49-F238E27FC236}">
                <a16:creationId xmlns:a16="http://schemas.microsoft.com/office/drawing/2014/main" id="{8C6735BE-5E16-0A4B-9901-23E236D05E15}"/>
              </a:ext>
            </a:extLst>
          </p:cNvPr>
          <p:cNvSpPr txBox="1"/>
          <p:nvPr/>
        </p:nvSpPr>
        <p:spPr>
          <a:xfrm>
            <a:off x="685800" y="76201"/>
            <a:ext cx="7772400" cy="186153"/>
          </a:xfrm>
          <a:prstGeom prst="rect">
            <a:avLst/>
          </a:prstGeom>
          <a:noFill/>
          <a:effectLst/>
        </p:spPr>
        <p:txBody>
          <a:bodyPr vert="horz" wrap="square" lIns="0" tIns="0" rIns="0" bIns="0" rtlCol="0" anchor="ctr" anchorCtr="0">
            <a:noAutofit/>
          </a:bodyPr>
          <a:lstStyle/>
          <a:p>
            <a:pPr marL="6350"/>
            <a:r>
              <a:rPr lang="en-US" sz="1000" b="1" spc="-25" dirty="0">
                <a:solidFill>
                  <a:schemeClr val="bg1"/>
                </a:solidFill>
                <a:latin typeface="+mj-lt"/>
                <a:cs typeface="Aharoni" panose="020B0604020202020204" pitchFamily="2" charset="-79"/>
              </a:rPr>
              <a:t>SUPERVISOR RESPONSIBILITIES</a:t>
            </a:r>
            <a:endParaRPr lang="en-US" sz="1000" dirty="0">
              <a:solidFill>
                <a:schemeClr val="bg1"/>
              </a:solidFill>
              <a:latin typeface="+mj-lt"/>
              <a:cs typeface="Arial Narrow" panose="020B0604020202020204" pitchFamily="34" charset="0"/>
            </a:endParaRPr>
          </a:p>
        </p:txBody>
      </p:sp>
    </p:spTree>
  </p:cSld>
  <p:clrMapOvr>
    <a:masterClrMapping/>
  </p:clrMapOvr>
  <p:transition spd="slow" advClick="0">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5" dirty="0"/>
              <a:t>FWS Supervisor</a:t>
            </a:r>
            <a:r>
              <a:rPr spc="15" dirty="0"/>
              <a:t> </a:t>
            </a:r>
            <a:r>
              <a:rPr spc="-10" dirty="0"/>
              <a:t>Responsibilities</a:t>
            </a:r>
          </a:p>
        </p:txBody>
      </p:sp>
      <p:sp>
        <p:nvSpPr>
          <p:cNvPr id="4" name="Content Placeholder 3">
            <a:extLst>
              <a:ext uri="{FF2B5EF4-FFF2-40B4-BE49-F238E27FC236}">
                <a16:creationId xmlns:a16="http://schemas.microsoft.com/office/drawing/2014/main" id="{F1C82597-0776-8948-99B2-35E5BDE66BDC}"/>
              </a:ext>
            </a:extLst>
          </p:cNvPr>
          <p:cNvSpPr>
            <a:spLocks noGrp="1"/>
          </p:cNvSpPr>
          <p:nvPr>
            <p:ph idx="1"/>
          </p:nvPr>
        </p:nvSpPr>
        <p:spPr/>
        <p:txBody>
          <a:bodyPr/>
          <a:lstStyle/>
          <a:p>
            <a:pPr marL="288925" marR="5080" indent="-282575">
              <a:lnSpc>
                <a:spcPct val="100000"/>
              </a:lnSpc>
            </a:pPr>
            <a:r>
              <a:rPr lang="en-US" spc="-10" dirty="0">
                <a:latin typeface="Arial Narrow" panose="020B0604020202020204" pitchFamily="34" charset="0"/>
                <a:cs typeface="Arial Narrow" panose="020B0604020202020204" pitchFamily="34" charset="0"/>
              </a:rPr>
              <a:t>Positive feedback </a:t>
            </a:r>
            <a:r>
              <a:rPr lang="en-US" spc="-15" dirty="0">
                <a:latin typeface="Arial Narrow" panose="020B0604020202020204" pitchFamily="34" charset="0"/>
                <a:cs typeface="Arial Narrow" panose="020B0604020202020204" pitchFamily="34" charset="0"/>
              </a:rPr>
              <a:t>motivates </a:t>
            </a:r>
            <a:r>
              <a:rPr lang="en-US" spc="-10" dirty="0">
                <a:latin typeface="Arial Narrow" panose="020B0604020202020204" pitchFamily="34" charset="0"/>
                <a:cs typeface="Arial Narrow" panose="020B0604020202020204" pitchFamily="34" charset="0"/>
              </a:rPr>
              <a:t>students </a:t>
            </a:r>
            <a:r>
              <a:rPr lang="en-US" spc="-5" dirty="0">
                <a:latin typeface="Arial Narrow" panose="020B0604020202020204" pitchFamily="34" charset="0"/>
                <a:cs typeface="Arial Narrow" panose="020B0604020202020204" pitchFamily="34" charset="0"/>
              </a:rPr>
              <a:t>and </a:t>
            </a:r>
            <a:r>
              <a:rPr lang="en-US" spc="-10" dirty="0">
                <a:latin typeface="Arial Narrow" panose="020B0604020202020204" pitchFamily="34" charset="0"/>
                <a:cs typeface="Arial Narrow" panose="020B0604020202020204" pitchFamily="34" charset="0"/>
              </a:rPr>
              <a:t>encourages </a:t>
            </a:r>
            <a:r>
              <a:rPr lang="en-US" spc="-5" dirty="0">
                <a:latin typeface="Arial Narrow" panose="020B0604020202020204" pitchFamily="34" charset="0"/>
                <a:cs typeface="Arial Narrow" panose="020B0604020202020204" pitchFamily="34" charset="0"/>
              </a:rPr>
              <a:t>them </a:t>
            </a:r>
            <a:r>
              <a:rPr lang="en-US" spc="-15" dirty="0">
                <a:latin typeface="Arial Narrow" panose="020B0604020202020204" pitchFamily="34" charset="0"/>
                <a:cs typeface="Arial Narrow" panose="020B0604020202020204" pitchFamily="34" charset="0"/>
              </a:rPr>
              <a:t>to </a:t>
            </a:r>
            <a:r>
              <a:rPr lang="en-US" spc="-10" dirty="0">
                <a:latin typeface="Arial Narrow" panose="020B0604020202020204" pitchFamily="34" charset="0"/>
                <a:cs typeface="Arial Narrow" panose="020B0604020202020204" pitchFamily="34" charset="0"/>
              </a:rPr>
              <a:t>continue </a:t>
            </a:r>
            <a:r>
              <a:rPr lang="en-US" spc="-5" dirty="0">
                <a:latin typeface="Arial Narrow" panose="020B0604020202020204" pitchFamily="34" charset="0"/>
                <a:cs typeface="Arial Narrow" panose="020B0604020202020204" pitchFamily="34" charset="0"/>
              </a:rPr>
              <a:t>doing their jobs </a:t>
            </a:r>
            <a:r>
              <a:rPr lang="en-US" spc="-10" dirty="0">
                <a:latin typeface="Arial Narrow" panose="020B0604020202020204" pitchFamily="34" charset="0"/>
                <a:cs typeface="Arial Narrow" panose="020B0604020202020204" pitchFamily="34" charset="0"/>
              </a:rPr>
              <a:t>well. Positive feedback </a:t>
            </a:r>
            <a:r>
              <a:rPr lang="en-US" spc="-5" dirty="0">
                <a:latin typeface="Arial Narrow" panose="020B0604020202020204" pitchFamily="34" charset="0"/>
                <a:cs typeface="Arial Narrow" panose="020B0604020202020204" pitchFamily="34" charset="0"/>
              </a:rPr>
              <a:t>is most </a:t>
            </a:r>
            <a:r>
              <a:rPr lang="en-US" spc="-10" dirty="0">
                <a:latin typeface="Arial Narrow" panose="020B0604020202020204" pitchFamily="34" charset="0"/>
                <a:cs typeface="Arial Narrow" panose="020B0604020202020204" pitchFamily="34" charset="0"/>
              </a:rPr>
              <a:t>effective </a:t>
            </a:r>
            <a:r>
              <a:rPr lang="en-US" spc="-5" dirty="0">
                <a:latin typeface="Arial Narrow" panose="020B0604020202020204" pitchFamily="34" charset="0"/>
                <a:cs typeface="Arial Narrow" panose="020B0604020202020204" pitchFamily="34" charset="0"/>
              </a:rPr>
              <a:t>when</a:t>
            </a:r>
            <a:r>
              <a:rPr lang="en-US" spc="-70" dirty="0">
                <a:latin typeface="Arial Narrow" panose="020B0604020202020204" pitchFamily="34" charset="0"/>
                <a:cs typeface="Arial Narrow" panose="020B0604020202020204" pitchFamily="34" charset="0"/>
              </a:rPr>
              <a:t> </a:t>
            </a:r>
            <a:r>
              <a:rPr lang="en-US" spc="-10" dirty="0">
                <a:latin typeface="Arial Narrow" panose="020B0604020202020204" pitchFamily="34" charset="0"/>
                <a:cs typeface="Arial Narrow" panose="020B0604020202020204" pitchFamily="34" charset="0"/>
              </a:rPr>
              <a:t>you:</a:t>
            </a:r>
            <a:endParaRPr lang="en-US" dirty="0">
              <a:latin typeface="Arial Narrow" panose="020B0604020202020204" pitchFamily="34" charset="0"/>
              <a:cs typeface="Arial Narrow" panose="020B0604020202020204" pitchFamily="34" charset="0"/>
            </a:endParaRPr>
          </a:p>
          <a:p>
            <a:pPr marL="288925" indent="-282575">
              <a:lnSpc>
                <a:spcPct val="100000"/>
              </a:lnSpc>
              <a:buFont typeface="Arial"/>
              <a:buChar char="•"/>
            </a:pPr>
            <a:r>
              <a:rPr lang="en-US" spc="-15" dirty="0">
                <a:latin typeface="Arial Narrow" panose="020B0604020202020204" pitchFamily="34" charset="0"/>
                <a:cs typeface="Arial Narrow" panose="020B0604020202020204" pitchFamily="34" charset="0"/>
              </a:rPr>
              <a:t>Recognize </a:t>
            </a:r>
            <a:r>
              <a:rPr lang="en-US" dirty="0">
                <a:latin typeface="Arial Narrow" panose="020B0604020202020204" pitchFamily="34" charset="0"/>
                <a:cs typeface="Arial Narrow" panose="020B0604020202020204" pitchFamily="34" charset="0"/>
              </a:rPr>
              <a:t>a </a:t>
            </a:r>
            <a:r>
              <a:rPr lang="en-US" spc="-5" dirty="0">
                <a:latin typeface="Arial Narrow" panose="020B0604020202020204" pitchFamily="34" charset="0"/>
                <a:cs typeface="Arial Narrow" panose="020B0604020202020204" pitchFamily="34" charset="0"/>
              </a:rPr>
              <a:t>specific</a:t>
            </a:r>
            <a:r>
              <a:rPr lang="en-US" spc="-65" dirty="0">
                <a:latin typeface="Arial Narrow" panose="020B0604020202020204" pitchFamily="34" charset="0"/>
                <a:cs typeface="Arial Narrow" panose="020B0604020202020204" pitchFamily="34" charset="0"/>
              </a:rPr>
              <a:t> </a:t>
            </a:r>
            <a:r>
              <a:rPr lang="en-US" spc="-20" dirty="0">
                <a:latin typeface="Arial Narrow" panose="020B0604020202020204" pitchFamily="34" charset="0"/>
                <a:cs typeface="Arial Narrow" panose="020B0604020202020204" pitchFamily="34" charset="0"/>
              </a:rPr>
              <a:t>action/behavior.</a:t>
            </a:r>
            <a:endParaRPr lang="en-US" dirty="0">
              <a:latin typeface="Arial Narrow" panose="020B0604020202020204" pitchFamily="34" charset="0"/>
              <a:cs typeface="Arial Narrow" panose="020B0604020202020204" pitchFamily="34" charset="0"/>
            </a:endParaRPr>
          </a:p>
          <a:p>
            <a:pPr marL="288925" marR="560705" indent="-282575">
              <a:lnSpc>
                <a:spcPct val="100000"/>
              </a:lnSpc>
              <a:spcBef>
                <a:spcPts val="560"/>
              </a:spcBef>
              <a:buFont typeface="Arial"/>
              <a:buChar char="•"/>
            </a:pPr>
            <a:r>
              <a:rPr lang="en-US" spc="-10" dirty="0">
                <a:latin typeface="Arial Narrow" panose="020B0604020202020204" pitchFamily="34" charset="0"/>
                <a:cs typeface="Arial Narrow" panose="020B0604020202020204" pitchFamily="34" charset="0"/>
              </a:rPr>
              <a:t>Give </a:t>
            </a:r>
            <a:r>
              <a:rPr lang="en-US" dirty="0">
                <a:latin typeface="Arial Narrow" panose="020B0604020202020204" pitchFamily="34" charset="0"/>
                <a:cs typeface="Arial Narrow" panose="020B0604020202020204" pitchFamily="34" charset="0"/>
              </a:rPr>
              <a:t>it as </a:t>
            </a:r>
            <a:r>
              <a:rPr lang="en-US" spc="-10" dirty="0">
                <a:latin typeface="Arial Narrow" panose="020B0604020202020204" pitchFamily="34" charset="0"/>
                <a:cs typeface="Arial Narrow" panose="020B0604020202020204" pitchFamily="34" charset="0"/>
              </a:rPr>
              <a:t>soon </a:t>
            </a:r>
            <a:r>
              <a:rPr lang="en-US" dirty="0">
                <a:latin typeface="Arial Narrow" panose="020B0604020202020204" pitchFamily="34" charset="0"/>
                <a:cs typeface="Arial Narrow" panose="020B0604020202020204" pitchFamily="34" charset="0"/>
              </a:rPr>
              <a:t>as </a:t>
            </a:r>
            <a:r>
              <a:rPr lang="en-US" spc="-5" dirty="0">
                <a:latin typeface="Arial Narrow" panose="020B0604020202020204" pitchFamily="34" charset="0"/>
                <a:cs typeface="Arial Narrow" panose="020B0604020202020204" pitchFamily="34" charset="0"/>
              </a:rPr>
              <a:t>possible </a:t>
            </a:r>
            <a:r>
              <a:rPr lang="en-US" spc="-10" dirty="0">
                <a:latin typeface="Arial Narrow" panose="020B0604020202020204" pitchFamily="34" charset="0"/>
                <a:cs typeface="Arial Narrow" panose="020B0604020202020204" pitchFamily="34" charset="0"/>
              </a:rPr>
              <a:t>after </a:t>
            </a:r>
            <a:r>
              <a:rPr lang="en-US" dirty="0">
                <a:latin typeface="Arial Narrow" panose="020B0604020202020204" pitchFamily="34" charset="0"/>
                <a:cs typeface="Arial Narrow" panose="020B0604020202020204" pitchFamily="34" charset="0"/>
              </a:rPr>
              <a:t>the </a:t>
            </a:r>
            <a:r>
              <a:rPr lang="en-US" spc="-15" dirty="0">
                <a:latin typeface="Arial Narrow" panose="020B0604020202020204" pitchFamily="34" charset="0"/>
                <a:cs typeface="Arial Narrow" panose="020B0604020202020204" pitchFamily="34" charset="0"/>
              </a:rPr>
              <a:t>student’s </a:t>
            </a:r>
            <a:r>
              <a:rPr lang="en-US" spc="-10" dirty="0">
                <a:latin typeface="Arial Narrow" panose="020B0604020202020204" pitchFamily="34" charset="0"/>
                <a:cs typeface="Arial Narrow" panose="020B0604020202020204" pitchFamily="34" charset="0"/>
              </a:rPr>
              <a:t>good work occurs.</a:t>
            </a:r>
            <a:endParaRPr lang="en-US" dirty="0">
              <a:latin typeface="Arial Narrow" panose="020B0604020202020204" pitchFamily="34" charset="0"/>
              <a:cs typeface="Arial Narrow" panose="020B0604020202020204" pitchFamily="34" charset="0"/>
            </a:endParaRPr>
          </a:p>
          <a:p>
            <a:pPr marL="288925" indent="-282575">
              <a:lnSpc>
                <a:spcPct val="100000"/>
              </a:lnSpc>
              <a:spcBef>
                <a:spcPts val="20"/>
              </a:spcBef>
              <a:buFont typeface="Arial"/>
              <a:buChar char="•"/>
            </a:pPr>
            <a:r>
              <a:rPr lang="en-US" spc="-5" dirty="0">
                <a:latin typeface="Arial Narrow" panose="020B0604020202020204" pitchFamily="34" charset="0"/>
                <a:cs typeface="Arial Narrow" panose="020B0604020202020204" pitchFamily="34" charset="0"/>
              </a:rPr>
              <a:t>Deliver </a:t>
            </a:r>
            <a:r>
              <a:rPr lang="en-US" dirty="0">
                <a:latin typeface="Arial Narrow" panose="020B0604020202020204" pitchFamily="34" charset="0"/>
                <a:cs typeface="Arial Narrow" panose="020B0604020202020204" pitchFamily="34" charset="0"/>
              </a:rPr>
              <a:t>it in a </a:t>
            </a:r>
            <a:r>
              <a:rPr lang="en-US" spc="-5" dirty="0">
                <a:latin typeface="Arial Narrow" panose="020B0604020202020204" pitchFamily="34" charset="0"/>
                <a:cs typeface="Arial Narrow" panose="020B0604020202020204" pitchFamily="34" charset="0"/>
              </a:rPr>
              <a:t>sincere</a:t>
            </a:r>
            <a:r>
              <a:rPr lang="en-US" spc="-120" dirty="0">
                <a:latin typeface="Arial Narrow" panose="020B0604020202020204" pitchFamily="34" charset="0"/>
                <a:cs typeface="Arial Narrow" panose="020B0604020202020204" pitchFamily="34" charset="0"/>
              </a:rPr>
              <a:t> </a:t>
            </a:r>
            <a:r>
              <a:rPr lang="en-US" spc="-35" dirty="0">
                <a:latin typeface="Arial Narrow" panose="020B0604020202020204" pitchFamily="34" charset="0"/>
                <a:cs typeface="Arial Narrow" panose="020B0604020202020204" pitchFamily="34" charset="0"/>
              </a:rPr>
              <a:t>manner.</a:t>
            </a:r>
            <a:endParaRPr lang="en-US" dirty="0">
              <a:latin typeface="Arial Narrow" panose="020B0604020202020204" pitchFamily="34" charset="0"/>
              <a:cs typeface="Arial Narrow" panose="020B0604020202020204" pitchFamily="34" charset="0"/>
            </a:endParaRPr>
          </a:p>
          <a:p>
            <a:pPr marL="288925" indent="-282575">
              <a:lnSpc>
                <a:spcPct val="100000"/>
              </a:lnSpc>
              <a:buFont typeface="Arial"/>
              <a:buChar char="•"/>
            </a:pPr>
            <a:r>
              <a:rPr lang="en-US" spc="-5" dirty="0">
                <a:latin typeface="Arial Narrow" panose="020B0604020202020204" pitchFamily="34" charset="0"/>
                <a:cs typeface="Arial Narrow" panose="020B0604020202020204" pitchFamily="34" charset="0"/>
              </a:rPr>
              <a:t>Direct </a:t>
            </a:r>
            <a:r>
              <a:rPr lang="en-US" dirty="0">
                <a:latin typeface="Arial Narrow" panose="020B0604020202020204" pitchFamily="34" charset="0"/>
                <a:cs typeface="Arial Narrow" panose="020B0604020202020204" pitchFamily="34" charset="0"/>
              </a:rPr>
              <a:t>it </a:t>
            </a:r>
            <a:r>
              <a:rPr lang="en-US" spc="-20" dirty="0">
                <a:latin typeface="Arial Narrow" panose="020B0604020202020204" pitchFamily="34" charset="0"/>
                <a:cs typeface="Arial Narrow" panose="020B0604020202020204" pitchFamily="34" charset="0"/>
              </a:rPr>
              <a:t>toward </a:t>
            </a:r>
            <a:r>
              <a:rPr lang="en-US" dirty="0">
                <a:latin typeface="Arial Narrow" panose="020B0604020202020204" pitchFamily="34" charset="0"/>
                <a:cs typeface="Arial Narrow" panose="020B0604020202020204" pitchFamily="34" charset="0"/>
              </a:rPr>
              <a:t>an </a:t>
            </a:r>
            <a:r>
              <a:rPr lang="en-US" spc="-5" dirty="0">
                <a:latin typeface="Arial Narrow" panose="020B0604020202020204" pitchFamily="34" charset="0"/>
                <a:cs typeface="Arial Narrow" panose="020B0604020202020204" pitchFamily="34" charset="0"/>
              </a:rPr>
              <a:t>individual </a:t>
            </a:r>
            <a:r>
              <a:rPr lang="en-US" spc="-15" dirty="0">
                <a:latin typeface="Arial Narrow" panose="020B0604020202020204" pitchFamily="34" charset="0"/>
                <a:cs typeface="Arial Narrow" panose="020B0604020202020204" pitchFamily="34" charset="0"/>
              </a:rPr>
              <a:t>rather </a:t>
            </a:r>
            <a:r>
              <a:rPr lang="en-US" dirty="0">
                <a:latin typeface="Arial Narrow" panose="020B0604020202020204" pitchFamily="34" charset="0"/>
                <a:cs typeface="Arial Narrow" panose="020B0604020202020204" pitchFamily="34" charset="0"/>
              </a:rPr>
              <a:t>than a</a:t>
            </a:r>
            <a:r>
              <a:rPr lang="en-US" spc="-50" dirty="0">
                <a:latin typeface="Arial Narrow" panose="020B0604020202020204" pitchFamily="34" charset="0"/>
                <a:cs typeface="Arial Narrow" panose="020B0604020202020204" pitchFamily="34" charset="0"/>
              </a:rPr>
              <a:t> </a:t>
            </a:r>
            <a:r>
              <a:rPr lang="en-US" spc="-15" dirty="0">
                <a:latin typeface="Arial Narrow" panose="020B0604020202020204" pitchFamily="34" charset="0"/>
                <a:cs typeface="Arial Narrow" panose="020B0604020202020204" pitchFamily="34" charset="0"/>
              </a:rPr>
              <a:t>group.</a:t>
            </a:r>
            <a:endParaRPr lang="en-US" dirty="0">
              <a:latin typeface="Arial Narrow" panose="020B0604020202020204" pitchFamily="34" charset="0"/>
              <a:cs typeface="Arial Narrow" panose="020B0604020202020204" pitchFamily="34" charset="0"/>
            </a:endParaRPr>
          </a:p>
          <a:p>
            <a:pPr marL="288925" indent="-282575">
              <a:lnSpc>
                <a:spcPct val="100000"/>
              </a:lnSpc>
              <a:buFont typeface="Arial"/>
              <a:buChar char="•"/>
            </a:pPr>
            <a:r>
              <a:rPr lang="en-US" spc="-5" dirty="0">
                <a:latin typeface="Arial Narrow" panose="020B0604020202020204" pitchFamily="34" charset="0"/>
                <a:cs typeface="Arial Narrow" panose="020B0604020202020204" pitchFamily="34" charset="0"/>
              </a:rPr>
              <a:t>Adapt </a:t>
            </a:r>
            <a:r>
              <a:rPr lang="en-US" dirty="0">
                <a:latin typeface="Arial Narrow" panose="020B0604020202020204" pitchFamily="34" charset="0"/>
                <a:cs typeface="Arial Narrow" panose="020B0604020202020204" pitchFamily="34" charset="0"/>
              </a:rPr>
              <a:t>it </a:t>
            </a:r>
            <a:r>
              <a:rPr lang="en-US" spc="-15" dirty="0">
                <a:latin typeface="Arial Narrow" panose="020B0604020202020204" pitchFamily="34" charset="0"/>
                <a:cs typeface="Arial Narrow" panose="020B0604020202020204" pitchFamily="34" charset="0"/>
              </a:rPr>
              <a:t>to </a:t>
            </a:r>
            <a:r>
              <a:rPr lang="en-US" dirty="0">
                <a:latin typeface="Arial Narrow" panose="020B0604020202020204" pitchFamily="34" charset="0"/>
                <a:cs typeface="Arial Narrow" panose="020B0604020202020204" pitchFamily="34" charset="0"/>
              </a:rPr>
              <a:t>the </a:t>
            </a:r>
            <a:r>
              <a:rPr lang="en-US" spc="-15" dirty="0">
                <a:latin typeface="Arial Narrow" panose="020B0604020202020204" pitchFamily="34" charset="0"/>
                <a:cs typeface="Arial Narrow" panose="020B0604020202020204" pitchFamily="34" charset="0"/>
              </a:rPr>
              <a:t>student’s</a:t>
            </a:r>
            <a:r>
              <a:rPr lang="en-US" spc="-110" dirty="0">
                <a:latin typeface="Arial Narrow" panose="020B0604020202020204" pitchFamily="34" charset="0"/>
                <a:cs typeface="Arial Narrow" panose="020B0604020202020204" pitchFamily="34" charset="0"/>
              </a:rPr>
              <a:t> </a:t>
            </a:r>
            <a:r>
              <a:rPr lang="en-US" spc="-10" dirty="0">
                <a:latin typeface="Arial Narrow" panose="020B0604020202020204" pitchFamily="34" charset="0"/>
                <a:cs typeface="Arial Narrow" panose="020B0604020202020204" pitchFamily="34" charset="0"/>
              </a:rPr>
              <a:t>style/preference.</a:t>
            </a:r>
            <a:endParaRPr lang="en-US" dirty="0">
              <a:latin typeface="Arial Narrow" panose="020B0604020202020204" pitchFamily="34" charset="0"/>
              <a:cs typeface="Arial Narrow" panose="020B0604020202020204" pitchFamily="34" charset="0"/>
            </a:endParaRPr>
          </a:p>
          <a:p>
            <a:pPr marL="288925" indent="-282575">
              <a:lnSpc>
                <a:spcPct val="100000"/>
              </a:lnSpc>
              <a:buFont typeface="Arial"/>
              <a:buChar char="•"/>
            </a:pPr>
            <a:r>
              <a:rPr lang="en-US" spc="-10" dirty="0">
                <a:latin typeface="Arial Narrow" panose="020B0604020202020204" pitchFamily="34" charset="0"/>
                <a:cs typeface="Arial Narrow" panose="020B0604020202020204" pitchFamily="34" charset="0"/>
              </a:rPr>
              <a:t>Keep </a:t>
            </a:r>
            <a:r>
              <a:rPr lang="en-US" dirty="0">
                <a:latin typeface="Arial Narrow" panose="020B0604020202020204" pitchFamily="34" charset="0"/>
                <a:cs typeface="Arial Narrow" panose="020B0604020202020204" pitchFamily="34" charset="0"/>
              </a:rPr>
              <a:t>it </a:t>
            </a:r>
            <a:r>
              <a:rPr lang="en-US" spc="-10" dirty="0">
                <a:latin typeface="Arial Narrow" panose="020B0604020202020204" pitchFamily="34" charset="0"/>
                <a:cs typeface="Arial Narrow" panose="020B0604020202020204" pitchFamily="34" charset="0"/>
              </a:rPr>
              <a:t>proportional </a:t>
            </a:r>
            <a:r>
              <a:rPr lang="en-US" spc="-15" dirty="0">
                <a:latin typeface="Arial Narrow" panose="020B0604020202020204" pitchFamily="34" charset="0"/>
                <a:cs typeface="Arial Narrow" panose="020B0604020202020204" pitchFamily="34" charset="0"/>
              </a:rPr>
              <a:t>to </a:t>
            </a:r>
            <a:r>
              <a:rPr lang="en-US" dirty="0">
                <a:latin typeface="Arial Narrow" panose="020B0604020202020204" pitchFamily="34" charset="0"/>
                <a:cs typeface="Arial Narrow" panose="020B0604020202020204" pitchFamily="34" charset="0"/>
              </a:rPr>
              <a:t>the </a:t>
            </a:r>
            <a:r>
              <a:rPr lang="en-US" spc="-10" dirty="0">
                <a:latin typeface="Arial Narrow" panose="020B0604020202020204" pitchFamily="34" charset="0"/>
                <a:cs typeface="Arial Narrow" panose="020B0604020202020204" pitchFamily="34" charset="0"/>
              </a:rPr>
              <a:t>work </a:t>
            </a:r>
            <a:r>
              <a:rPr lang="en-US" spc="-5" dirty="0">
                <a:latin typeface="Arial Narrow" panose="020B0604020202020204" pitchFamily="34" charset="0"/>
                <a:cs typeface="Arial Narrow" panose="020B0604020202020204" pitchFamily="34" charset="0"/>
              </a:rPr>
              <a:t>being</a:t>
            </a:r>
            <a:r>
              <a:rPr lang="en-US" dirty="0">
                <a:latin typeface="Arial Narrow" panose="020B0604020202020204" pitchFamily="34" charset="0"/>
                <a:cs typeface="Arial Narrow" panose="020B0604020202020204" pitchFamily="34" charset="0"/>
              </a:rPr>
              <a:t> </a:t>
            </a:r>
            <a:r>
              <a:rPr lang="en-US" spc="-15" dirty="0">
                <a:latin typeface="Arial Narrow" panose="020B0604020202020204" pitchFamily="34" charset="0"/>
                <a:cs typeface="Arial Narrow" panose="020B0604020202020204" pitchFamily="34" charset="0"/>
              </a:rPr>
              <a:t>recognized.</a:t>
            </a:r>
            <a:endParaRPr lang="en-US" dirty="0">
              <a:latin typeface="Arial Narrow" panose="020B0604020202020204" pitchFamily="34" charset="0"/>
              <a:cs typeface="Arial Narrow" panose="020B0604020202020204" pitchFamily="34" charset="0"/>
            </a:endParaRPr>
          </a:p>
          <a:p>
            <a:pPr marL="288925" marR="94615" indent="-282575">
              <a:lnSpc>
                <a:spcPct val="100000"/>
              </a:lnSpc>
              <a:spcBef>
                <a:spcPts val="560"/>
              </a:spcBef>
              <a:buFont typeface="Arial"/>
              <a:buChar char="•"/>
            </a:pPr>
            <a:r>
              <a:rPr lang="en-US" spc="-5" dirty="0">
                <a:latin typeface="Arial Narrow" panose="020B0604020202020204" pitchFamily="34" charset="0"/>
                <a:cs typeface="Arial Narrow" panose="020B0604020202020204" pitchFamily="34" charset="0"/>
              </a:rPr>
              <a:t>It </a:t>
            </a:r>
            <a:r>
              <a:rPr lang="en-US" dirty="0">
                <a:latin typeface="Arial Narrow" panose="020B0604020202020204" pitchFamily="34" charset="0"/>
                <a:cs typeface="Arial Narrow" panose="020B0604020202020204" pitchFamily="34" charset="0"/>
              </a:rPr>
              <a:t>is </a:t>
            </a:r>
            <a:r>
              <a:rPr lang="en-US" spc="-5" dirty="0">
                <a:latin typeface="Arial Narrow" panose="020B0604020202020204" pitchFamily="34" charset="0"/>
                <a:cs typeface="Arial Narrow" panose="020B0604020202020204" pitchFamily="34" charset="0"/>
              </a:rPr>
              <a:t>also </a:t>
            </a:r>
            <a:r>
              <a:rPr lang="en-US" dirty="0">
                <a:latin typeface="Arial Narrow" panose="020B0604020202020204" pitchFamily="34" charset="0"/>
                <a:cs typeface="Arial Narrow" panose="020B0604020202020204" pitchFamily="34" charset="0"/>
              </a:rPr>
              <a:t>a </a:t>
            </a:r>
            <a:r>
              <a:rPr lang="en-US" spc="-10" dirty="0">
                <a:latin typeface="Arial Narrow" panose="020B0604020202020204" pitchFamily="34" charset="0"/>
                <a:cs typeface="Arial Narrow" panose="020B0604020202020204" pitchFamily="34" charset="0"/>
              </a:rPr>
              <a:t>good </a:t>
            </a:r>
            <a:r>
              <a:rPr lang="en-US" dirty="0">
                <a:latin typeface="Arial Narrow" panose="020B0604020202020204" pitchFamily="34" charset="0"/>
                <a:cs typeface="Arial Narrow" panose="020B0604020202020204" pitchFamily="34" charset="0"/>
              </a:rPr>
              <a:t>idea </a:t>
            </a:r>
            <a:r>
              <a:rPr lang="en-US" spc="-15" dirty="0">
                <a:latin typeface="Arial Narrow" panose="020B0604020202020204" pitchFamily="34" charset="0"/>
                <a:cs typeface="Arial Narrow" panose="020B0604020202020204" pitchFamily="34" charset="0"/>
              </a:rPr>
              <a:t>to express </a:t>
            </a:r>
            <a:r>
              <a:rPr lang="en-US" spc="-10" dirty="0">
                <a:latin typeface="Arial Narrow" panose="020B0604020202020204" pitchFamily="34" charset="0"/>
                <a:cs typeface="Arial Narrow" panose="020B0604020202020204" pitchFamily="34" charset="0"/>
              </a:rPr>
              <a:t>general appreciation </a:t>
            </a:r>
            <a:r>
              <a:rPr lang="en-US" spc="-15" dirty="0">
                <a:latin typeface="Arial Narrow" panose="020B0604020202020204" pitchFamily="34" charset="0"/>
                <a:cs typeface="Arial Narrow" panose="020B0604020202020204" pitchFamily="34" charset="0"/>
              </a:rPr>
              <a:t>to </a:t>
            </a:r>
            <a:r>
              <a:rPr lang="en-US" spc="-10" dirty="0">
                <a:latin typeface="Arial Narrow" panose="020B0604020202020204" pitchFamily="34" charset="0"/>
                <a:cs typeface="Arial Narrow" panose="020B0604020202020204" pitchFamily="34" charset="0"/>
              </a:rPr>
              <a:t>your student </a:t>
            </a:r>
            <a:r>
              <a:rPr lang="en-US" spc="-5" dirty="0">
                <a:latin typeface="Arial Narrow" panose="020B0604020202020204" pitchFamily="34" charset="0"/>
                <a:cs typeface="Arial Narrow" panose="020B0604020202020204" pitchFamily="34" charset="0"/>
              </a:rPr>
              <a:t>employees </a:t>
            </a:r>
            <a:r>
              <a:rPr lang="en-US" spc="-20" dirty="0">
                <a:latin typeface="Arial Narrow" panose="020B0604020202020204" pitchFamily="34" charset="0"/>
                <a:cs typeface="Arial Narrow" panose="020B0604020202020204" pitchFamily="34" charset="0"/>
              </a:rPr>
              <a:t>for </a:t>
            </a:r>
            <a:r>
              <a:rPr lang="en-US" dirty="0">
                <a:latin typeface="Arial Narrow" panose="020B0604020202020204" pitchFamily="34" charset="0"/>
                <a:cs typeface="Arial Narrow" panose="020B0604020202020204" pitchFamily="34" charset="0"/>
              </a:rPr>
              <a:t>the </a:t>
            </a:r>
            <a:r>
              <a:rPr lang="en-US" spc="-10" dirty="0">
                <a:latin typeface="Arial Narrow" panose="020B0604020202020204" pitchFamily="34" charset="0"/>
                <a:cs typeface="Arial Narrow" panose="020B0604020202020204" pitchFamily="34" charset="0"/>
              </a:rPr>
              <a:t>outstanding </a:t>
            </a:r>
            <a:r>
              <a:rPr lang="en-US" spc="-5" dirty="0">
                <a:latin typeface="Arial Narrow" panose="020B0604020202020204" pitchFamily="34" charset="0"/>
                <a:cs typeface="Arial Narrow" panose="020B0604020202020204" pitchFamily="34" charset="0"/>
              </a:rPr>
              <a:t>support </a:t>
            </a:r>
            <a:r>
              <a:rPr lang="en-US" spc="-10" dirty="0">
                <a:latin typeface="Arial Narrow" panose="020B0604020202020204" pitchFamily="34" charset="0"/>
                <a:cs typeface="Arial Narrow" panose="020B0604020202020204" pitchFamily="34" charset="0"/>
              </a:rPr>
              <a:t>that </a:t>
            </a:r>
            <a:r>
              <a:rPr lang="en-US" spc="-5" dirty="0">
                <a:latin typeface="Arial Narrow" panose="020B0604020202020204" pitchFamily="34" charset="0"/>
                <a:cs typeface="Arial Narrow" panose="020B0604020202020204" pitchFamily="34" charset="0"/>
              </a:rPr>
              <a:t>they </a:t>
            </a:r>
            <a:r>
              <a:rPr lang="en-US" spc="-10" dirty="0">
                <a:latin typeface="Arial Narrow" panose="020B0604020202020204" pitchFamily="34" charset="0"/>
                <a:cs typeface="Arial Narrow" panose="020B0604020202020204" pitchFamily="34" charset="0"/>
              </a:rPr>
              <a:t>provide.</a:t>
            </a:r>
            <a:endParaRPr lang="en-US" dirty="0">
              <a:latin typeface="Arial Narrow" panose="020B0604020202020204" pitchFamily="34" charset="0"/>
              <a:cs typeface="Arial Narrow" panose="020B0604020202020204" pitchFamily="34" charset="0"/>
            </a:endParaRPr>
          </a:p>
        </p:txBody>
      </p:sp>
      <p:pic>
        <p:nvPicPr>
          <p:cNvPr id="5" name="Picture 4">
            <a:extLst>
              <a:ext uri="{FF2B5EF4-FFF2-40B4-BE49-F238E27FC236}">
                <a16:creationId xmlns:a16="http://schemas.microsoft.com/office/drawing/2014/main" id="{4241FD1E-044D-5E47-B21E-0B6390EF2F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4719" y="6172200"/>
            <a:ext cx="2258291" cy="304800"/>
          </a:xfrm>
          <a:prstGeom prst="rect">
            <a:avLst/>
          </a:prstGeom>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2ECB1122-3A5F-2541-8C3E-AEE6EBC7749C}"/>
              </a:ext>
            </a:extLst>
          </p:cNvPr>
          <p:cNvSpPr/>
          <p:nvPr/>
        </p:nvSpPr>
        <p:spPr>
          <a:xfrm>
            <a:off x="0" y="0"/>
            <a:ext cx="9144000" cy="3470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2">
            <a:extLst>
              <a:ext uri="{FF2B5EF4-FFF2-40B4-BE49-F238E27FC236}">
                <a16:creationId xmlns:a16="http://schemas.microsoft.com/office/drawing/2014/main" id="{F21AF84A-50C4-2B4E-BBB1-5C5213FECDB0}"/>
              </a:ext>
            </a:extLst>
          </p:cNvPr>
          <p:cNvSpPr txBox="1"/>
          <p:nvPr/>
        </p:nvSpPr>
        <p:spPr>
          <a:xfrm>
            <a:off x="685800" y="76201"/>
            <a:ext cx="7772400" cy="186153"/>
          </a:xfrm>
          <a:prstGeom prst="rect">
            <a:avLst/>
          </a:prstGeom>
          <a:noFill/>
          <a:effectLst/>
        </p:spPr>
        <p:txBody>
          <a:bodyPr vert="horz" wrap="square" lIns="0" tIns="0" rIns="0" bIns="0" rtlCol="0" anchor="ctr" anchorCtr="0">
            <a:noAutofit/>
          </a:bodyPr>
          <a:lstStyle/>
          <a:p>
            <a:pPr marL="6350"/>
            <a:r>
              <a:rPr lang="en-US" sz="1000" b="1" spc="-25" dirty="0">
                <a:solidFill>
                  <a:schemeClr val="bg1"/>
                </a:solidFill>
                <a:latin typeface="+mj-lt"/>
                <a:cs typeface="Aharoni" panose="020B0604020202020204" pitchFamily="2" charset="-79"/>
              </a:rPr>
              <a:t>SUPERVISOR RESPONSIBILITIES</a:t>
            </a:r>
            <a:endParaRPr lang="en-US" sz="1000" dirty="0">
              <a:solidFill>
                <a:schemeClr val="bg1"/>
              </a:solidFill>
              <a:latin typeface="+mj-lt"/>
              <a:cs typeface="Arial Narrow" panose="020B0604020202020204" pitchFamily="34" charset="0"/>
            </a:endParaRPr>
          </a:p>
        </p:txBody>
      </p:sp>
    </p:spTree>
  </p:cSld>
  <p:clrMapOvr>
    <a:masterClrMapping/>
  </p:clrMapOvr>
  <p:transition spd="slow" advClick="0">
    <p:push dir="u"/>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descr="A pen on a piece of paper&#10;&#10;Description automatically generated with low confidence">
            <a:extLst>
              <a:ext uri="{FF2B5EF4-FFF2-40B4-BE49-F238E27FC236}">
                <a16:creationId xmlns:a16="http://schemas.microsoft.com/office/drawing/2014/main" id="{0B517D9F-5FF0-D246-AFBB-89C2FAD920C0}"/>
              </a:ext>
            </a:extLst>
          </p:cNvPr>
          <p:cNvPicPr>
            <a:picLocks noChangeAspect="1"/>
          </p:cNvPicPr>
          <p:nvPr/>
        </p:nvPicPr>
        <p:blipFill rotWithShape="1">
          <a:blip r:embed="rId3">
            <a:duotone>
              <a:schemeClr val="bg2">
                <a:shade val="45000"/>
                <a:satMod val="135000"/>
              </a:schemeClr>
              <a:prstClr val="white"/>
            </a:duotone>
            <a:alphaModFix amt="32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9868" r="11184" b="24370"/>
          <a:stretch/>
        </p:blipFill>
        <p:spPr>
          <a:xfrm>
            <a:off x="0" y="0"/>
            <a:ext cx="9144000" cy="6858000"/>
          </a:xfrm>
          <a:prstGeom prst="rect">
            <a:avLst/>
          </a:prstGeom>
        </p:spPr>
      </p:pic>
      <p:sp>
        <p:nvSpPr>
          <p:cNvPr id="2" name="object 2"/>
          <p:cNvSpPr txBox="1">
            <a:spLocks noGrp="1"/>
          </p:cNvSpPr>
          <p:nvPr>
            <p:ph type="title"/>
          </p:nvPr>
        </p:nvSpPr>
        <p:spPr>
          <a:xfrm>
            <a:off x="685798" y="811526"/>
            <a:ext cx="7772401" cy="771109"/>
          </a:xfrm>
          <a:prstGeom prst="rect">
            <a:avLst/>
          </a:prstGeom>
        </p:spPr>
        <p:txBody>
          <a:bodyPr vert="horz" wrap="square" lIns="0" tIns="0" rIns="0" bIns="0" rtlCol="0">
            <a:spAutoFit/>
          </a:bodyPr>
          <a:lstStyle/>
          <a:p>
            <a:pPr marL="12700">
              <a:lnSpc>
                <a:spcPts val="3000"/>
              </a:lnSpc>
            </a:pPr>
            <a:r>
              <a:rPr spc="-20" dirty="0"/>
              <a:t>Family </a:t>
            </a:r>
            <a:r>
              <a:rPr spc="-15" dirty="0"/>
              <a:t>Educational </a:t>
            </a:r>
            <a:r>
              <a:rPr spc="-5" dirty="0"/>
              <a:t>Rights </a:t>
            </a:r>
            <a:br>
              <a:rPr lang="en-US" spc="-5" dirty="0"/>
            </a:br>
            <a:r>
              <a:rPr spc="-5" dirty="0"/>
              <a:t>and </a:t>
            </a:r>
            <a:r>
              <a:rPr spc="-10" dirty="0"/>
              <a:t>Privacy </a:t>
            </a:r>
            <a:r>
              <a:rPr spc="-5" dirty="0"/>
              <a:t>Act</a:t>
            </a:r>
            <a:r>
              <a:rPr spc="20" dirty="0"/>
              <a:t> </a:t>
            </a:r>
            <a:r>
              <a:rPr spc="-35" dirty="0"/>
              <a:t>(FERPA)</a:t>
            </a:r>
          </a:p>
        </p:txBody>
      </p:sp>
      <p:sp>
        <p:nvSpPr>
          <p:cNvPr id="6" name="Content Placeholder 5">
            <a:extLst>
              <a:ext uri="{FF2B5EF4-FFF2-40B4-BE49-F238E27FC236}">
                <a16:creationId xmlns:a16="http://schemas.microsoft.com/office/drawing/2014/main" id="{D9813535-A2D8-6646-8434-2FC67B9AFD64}"/>
              </a:ext>
            </a:extLst>
          </p:cNvPr>
          <p:cNvSpPr>
            <a:spLocks noGrp="1"/>
          </p:cNvSpPr>
          <p:nvPr>
            <p:ph idx="1"/>
          </p:nvPr>
        </p:nvSpPr>
        <p:spPr>
          <a:xfrm>
            <a:off x="685798" y="1744613"/>
            <a:ext cx="7924802" cy="3450613"/>
          </a:xfrm>
        </p:spPr>
        <p:txBody>
          <a:bodyPr/>
          <a:lstStyle/>
          <a:p>
            <a:pPr marL="292100" indent="-285750">
              <a:lnSpc>
                <a:spcPct val="100000"/>
              </a:lnSpc>
              <a:buFont typeface="Wingdings" pitchFamily="2" charset="2"/>
              <a:buChar char="Ø"/>
            </a:pPr>
            <a:r>
              <a:rPr lang="en-US" sz="1800" b="1" spc="-5" dirty="0">
                <a:latin typeface="Arial Narrow" panose="020B0604020202020204" pitchFamily="34" charset="0"/>
                <a:cs typeface="Arial Narrow" panose="020B0604020202020204" pitchFamily="34" charset="0"/>
              </a:rPr>
              <a:t>FWS Supervisors </a:t>
            </a:r>
            <a:r>
              <a:rPr lang="en-US" sz="1800" b="1" spc="-15" dirty="0">
                <a:latin typeface="Arial Narrow" panose="020B0604020202020204" pitchFamily="34" charset="0"/>
                <a:cs typeface="Arial Narrow" panose="020B0604020202020204" pitchFamily="34" charset="0"/>
              </a:rPr>
              <a:t>must </a:t>
            </a:r>
            <a:r>
              <a:rPr lang="en-US" sz="1800" b="1" spc="-25" dirty="0">
                <a:latin typeface="Arial Narrow" panose="020B0604020202020204" pitchFamily="34" charset="0"/>
                <a:cs typeface="Arial Narrow" panose="020B0604020202020204" pitchFamily="34" charset="0"/>
              </a:rPr>
              <a:t>enforce </a:t>
            </a:r>
            <a:r>
              <a:rPr lang="en-US" sz="1800" b="1" spc="-5" dirty="0">
                <a:latin typeface="Arial Narrow" panose="020B0604020202020204" pitchFamily="34" charset="0"/>
                <a:cs typeface="Arial Narrow" panose="020B0604020202020204" pitchFamily="34" charset="0"/>
              </a:rPr>
              <a:t>the </a:t>
            </a:r>
            <a:r>
              <a:rPr lang="en-US" sz="1800" b="1" spc="-50" dirty="0">
                <a:latin typeface="Arial Narrow" panose="020B0604020202020204" pitchFamily="34" charset="0"/>
                <a:cs typeface="Arial Narrow" panose="020B0604020202020204" pitchFamily="34" charset="0"/>
              </a:rPr>
              <a:t>FERPA</a:t>
            </a:r>
            <a:r>
              <a:rPr lang="en-US" sz="1800" b="1" spc="70" dirty="0">
                <a:latin typeface="Arial Narrow" panose="020B0604020202020204" pitchFamily="34" charset="0"/>
                <a:cs typeface="Arial Narrow" panose="020B0604020202020204" pitchFamily="34" charset="0"/>
              </a:rPr>
              <a:t> </a:t>
            </a:r>
            <a:r>
              <a:rPr lang="en-US" sz="1800" b="1" spc="-35" dirty="0">
                <a:latin typeface="Arial Narrow" panose="020B0604020202020204" pitchFamily="34" charset="0"/>
                <a:cs typeface="Arial Narrow" panose="020B0604020202020204" pitchFamily="34" charset="0"/>
              </a:rPr>
              <a:t>policy.</a:t>
            </a:r>
            <a:endParaRPr lang="en-US" sz="1800" b="1" dirty="0">
              <a:latin typeface="Arial Narrow" panose="020B0604020202020204" pitchFamily="34" charset="0"/>
              <a:cs typeface="Arial Narrow" panose="020B0604020202020204" pitchFamily="34" charset="0"/>
            </a:endParaRPr>
          </a:p>
          <a:p>
            <a:pPr marL="292100" marR="683260" indent="-285750">
              <a:lnSpc>
                <a:spcPct val="100000"/>
              </a:lnSpc>
              <a:spcBef>
                <a:spcPts val="2205"/>
              </a:spcBef>
              <a:buFont typeface="Wingdings" pitchFamily="2" charset="2"/>
              <a:buChar char="Ø"/>
            </a:pPr>
            <a:r>
              <a:rPr lang="en-US" sz="1800" b="1" spc="-5" dirty="0">
                <a:latin typeface="Arial Narrow" panose="020B0604020202020204" pitchFamily="34" charset="0"/>
                <a:cs typeface="Arial Narrow" panose="020B0604020202020204" pitchFamily="34" charset="0"/>
              </a:rPr>
              <a:t>Students </a:t>
            </a:r>
            <a:r>
              <a:rPr lang="en-US" sz="1800" b="1" spc="-15" dirty="0">
                <a:latin typeface="Arial Narrow" panose="020B0604020202020204" pitchFamily="34" charset="0"/>
                <a:cs typeface="Arial Narrow" panose="020B0604020202020204" pitchFamily="34" charset="0"/>
              </a:rPr>
              <a:t>are required </a:t>
            </a:r>
            <a:r>
              <a:rPr lang="en-US" sz="1800" b="1" spc="-25" dirty="0">
                <a:latin typeface="Arial Narrow" panose="020B0604020202020204" pitchFamily="34" charset="0"/>
                <a:cs typeface="Arial Narrow" panose="020B0604020202020204" pitchFamily="34" charset="0"/>
              </a:rPr>
              <a:t>to </a:t>
            </a:r>
            <a:r>
              <a:rPr lang="en-US" sz="1800" b="1" spc="-5" dirty="0">
                <a:latin typeface="Arial Narrow" panose="020B0604020202020204" pitchFamily="34" charset="0"/>
                <a:cs typeface="Arial Narrow" panose="020B0604020202020204" pitchFamily="34" charset="0"/>
              </a:rPr>
              <a:t>sign the </a:t>
            </a:r>
            <a:r>
              <a:rPr lang="en-US" sz="1800" b="1" spc="-50" dirty="0">
                <a:latin typeface="Arial Narrow" panose="020B0604020202020204" pitchFamily="34" charset="0"/>
                <a:cs typeface="Arial Narrow" panose="020B0604020202020204" pitchFamily="34" charset="0"/>
              </a:rPr>
              <a:t>FERPA </a:t>
            </a:r>
            <a:r>
              <a:rPr lang="en-US" sz="1800" b="1" spc="-10" dirty="0">
                <a:latin typeface="Arial Narrow" panose="020B0604020202020204" pitchFamily="34" charset="0"/>
                <a:cs typeface="Arial Narrow" panose="020B0604020202020204" pitchFamily="34" charset="0"/>
              </a:rPr>
              <a:t>agreement </a:t>
            </a:r>
            <a:r>
              <a:rPr lang="en-US" sz="1800" b="1" spc="-5" dirty="0">
                <a:latin typeface="Arial Narrow" panose="020B0604020202020204" pitchFamily="34" charset="0"/>
                <a:cs typeface="Arial Narrow" panose="020B0604020202020204" pitchFamily="34" charset="0"/>
              </a:rPr>
              <a:t>prior </a:t>
            </a:r>
            <a:r>
              <a:rPr lang="en-US" sz="1800" b="1" spc="-25" dirty="0">
                <a:latin typeface="Arial Narrow" panose="020B0604020202020204" pitchFamily="34" charset="0"/>
                <a:cs typeface="Arial Narrow" panose="020B0604020202020204" pitchFamily="34" charset="0"/>
              </a:rPr>
              <a:t>to </a:t>
            </a:r>
            <a:r>
              <a:rPr lang="en-US" sz="1800" b="1" spc="-15" dirty="0">
                <a:latin typeface="Arial Narrow" panose="020B0604020202020204" pitchFamily="34" charset="0"/>
                <a:cs typeface="Arial Narrow" panose="020B0604020202020204" pitchFamily="34" charset="0"/>
              </a:rPr>
              <a:t>starting </a:t>
            </a:r>
            <a:r>
              <a:rPr lang="en-US" sz="1800" b="1" spc="-25" dirty="0">
                <a:latin typeface="Arial Narrow" panose="020B0604020202020204" pitchFamily="34" charset="0"/>
                <a:cs typeface="Arial Narrow" panose="020B0604020202020204" pitchFamily="34" charset="0"/>
              </a:rPr>
              <a:t>to</a:t>
            </a:r>
            <a:r>
              <a:rPr lang="en-US" sz="1800" b="1" spc="75" dirty="0">
                <a:latin typeface="Arial Narrow" panose="020B0604020202020204" pitchFamily="34" charset="0"/>
                <a:cs typeface="Arial Narrow" panose="020B0604020202020204" pitchFamily="34" charset="0"/>
              </a:rPr>
              <a:t> </a:t>
            </a:r>
            <a:r>
              <a:rPr lang="en-US" sz="1800" b="1" spc="-10" dirty="0">
                <a:latin typeface="Arial Narrow" panose="020B0604020202020204" pitchFamily="34" charset="0"/>
                <a:cs typeface="Arial Narrow" panose="020B0604020202020204" pitchFamily="34" charset="0"/>
              </a:rPr>
              <a:t>work.</a:t>
            </a:r>
            <a:endParaRPr lang="en-US" sz="1800" spc="-10" dirty="0">
              <a:latin typeface="Arial Narrow" panose="020B0604020202020204" pitchFamily="34" charset="0"/>
              <a:cs typeface="Arial Narrow" panose="020B0604020202020204" pitchFamily="34" charset="0"/>
            </a:endParaRPr>
          </a:p>
          <a:p>
            <a:pPr marL="6350" marR="683260" indent="0">
              <a:lnSpc>
                <a:spcPct val="100000"/>
              </a:lnSpc>
              <a:spcBef>
                <a:spcPts val="2205"/>
              </a:spcBef>
              <a:buNone/>
            </a:pPr>
            <a:r>
              <a:rPr lang="en-US" sz="1800" b="1" spc="-5" dirty="0">
                <a:solidFill>
                  <a:schemeClr val="accent1"/>
                </a:solidFill>
                <a:latin typeface="Arial Narrow" panose="020B0604020202020204" pitchFamily="34" charset="0"/>
                <a:cs typeface="Arial Narrow" panose="020B0604020202020204" pitchFamily="34" charset="0"/>
              </a:rPr>
              <a:t>Student employees </a:t>
            </a:r>
            <a:r>
              <a:rPr lang="en-US" sz="1800" b="1" spc="-10" dirty="0">
                <a:solidFill>
                  <a:schemeClr val="accent1"/>
                </a:solidFill>
                <a:latin typeface="Arial Narrow" panose="020B0604020202020204" pitchFamily="34" charset="0"/>
                <a:cs typeface="Arial Narrow" panose="020B0604020202020204" pitchFamily="34" charset="0"/>
              </a:rPr>
              <a:t>must understand </a:t>
            </a:r>
            <a:r>
              <a:rPr lang="en-US" sz="1800" b="1" spc="-5" dirty="0">
                <a:solidFill>
                  <a:schemeClr val="accent1"/>
                </a:solidFill>
                <a:latin typeface="Arial Narrow" panose="020B0604020202020204" pitchFamily="34" charset="0"/>
                <a:cs typeface="Arial Narrow" panose="020B0604020202020204" pitchFamily="34" charset="0"/>
              </a:rPr>
              <a:t>that </a:t>
            </a:r>
            <a:r>
              <a:rPr lang="en-US" sz="1800" b="1" spc="-10" dirty="0">
                <a:solidFill>
                  <a:schemeClr val="accent1"/>
                </a:solidFill>
                <a:latin typeface="Arial Narrow" panose="020B0604020202020204" pitchFamily="34" charset="0"/>
                <a:cs typeface="Arial Narrow" panose="020B0604020202020204" pitchFamily="34" charset="0"/>
              </a:rPr>
              <a:t>any student information </a:t>
            </a:r>
            <a:r>
              <a:rPr lang="en-US" sz="1800" b="1" spc="-5" dirty="0">
                <a:solidFill>
                  <a:schemeClr val="accent1"/>
                </a:solidFill>
                <a:latin typeface="Arial Narrow" panose="020B0604020202020204" pitchFamily="34" charset="0"/>
                <a:cs typeface="Arial Narrow" panose="020B0604020202020204" pitchFamily="34" charset="0"/>
              </a:rPr>
              <a:t>they </a:t>
            </a:r>
            <a:r>
              <a:rPr lang="en-US" sz="1800" b="1" spc="-10" dirty="0">
                <a:solidFill>
                  <a:schemeClr val="accent1"/>
                </a:solidFill>
                <a:latin typeface="Arial Narrow" panose="020B0604020202020204" pitchFamily="34" charset="0"/>
                <a:cs typeface="Arial Narrow" panose="020B0604020202020204" pitchFamily="34" charset="0"/>
              </a:rPr>
              <a:t>obtain </a:t>
            </a:r>
            <a:r>
              <a:rPr lang="en-US" sz="1800" b="1" spc="-5" dirty="0">
                <a:solidFill>
                  <a:schemeClr val="accent1"/>
                </a:solidFill>
                <a:latin typeface="Arial Narrow" panose="020B0604020202020204" pitchFamily="34" charset="0"/>
                <a:cs typeface="Arial Narrow" panose="020B0604020202020204" pitchFamily="34" charset="0"/>
              </a:rPr>
              <a:t>on </a:t>
            </a:r>
            <a:r>
              <a:rPr lang="en-US" sz="1800" b="1" dirty="0">
                <a:solidFill>
                  <a:schemeClr val="accent1"/>
                </a:solidFill>
                <a:latin typeface="Arial Narrow" panose="020B0604020202020204" pitchFamily="34" charset="0"/>
                <a:cs typeface="Arial Narrow" panose="020B0604020202020204" pitchFamily="34" charset="0"/>
              </a:rPr>
              <a:t>the job </a:t>
            </a:r>
            <a:r>
              <a:rPr lang="en-US" sz="1800" b="1" spc="-10" dirty="0">
                <a:solidFill>
                  <a:schemeClr val="accent1"/>
                </a:solidFill>
                <a:latin typeface="Arial Narrow" panose="020B0604020202020204" pitchFamily="34" charset="0"/>
                <a:cs typeface="Arial Narrow" panose="020B0604020202020204" pitchFamily="34" charset="0"/>
              </a:rPr>
              <a:t>must remain </a:t>
            </a:r>
            <a:r>
              <a:rPr lang="en-US" sz="1800" b="1" spc="-5" dirty="0">
                <a:solidFill>
                  <a:schemeClr val="accent1"/>
                </a:solidFill>
                <a:latin typeface="Arial Narrow" panose="020B0604020202020204" pitchFamily="34" charset="0"/>
                <a:cs typeface="Arial Narrow" panose="020B0604020202020204" pitchFamily="34" charset="0"/>
              </a:rPr>
              <a:t>in </a:t>
            </a:r>
            <a:r>
              <a:rPr lang="en-US" sz="1800" b="1" dirty="0">
                <a:solidFill>
                  <a:schemeClr val="accent1"/>
                </a:solidFill>
                <a:latin typeface="Arial Narrow" panose="020B0604020202020204" pitchFamily="34" charset="0"/>
                <a:cs typeface="Arial Narrow" panose="020B0604020202020204" pitchFamily="34" charset="0"/>
              </a:rPr>
              <a:t>the </a:t>
            </a:r>
            <a:r>
              <a:rPr lang="en-US" sz="1800" b="1" spc="-5" dirty="0">
                <a:solidFill>
                  <a:schemeClr val="accent1"/>
                </a:solidFill>
                <a:latin typeface="Arial Narrow" panose="020B0604020202020204" pitchFamily="34" charset="0"/>
                <a:cs typeface="Arial Narrow" panose="020B0604020202020204" pitchFamily="34" charset="0"/>
              </a:rPr>
              <a:t>workplace. Students </a:t>
            </a:r>
            <a:r>
              <a:rPr lang="en-US" sz="1800" b="1" spc="-10" dirty="0">
                <a:solidFill>
                  <a:schemeClr val="accent1"/>
                </a:solidFill>
                <a:latin typeface="Arial Narrow" panose="020B0604020202020204" pitchFamily="34" charset="0"/>
                <a:cs typeface="Arial Narrow" panose="020B0604020202020204" pitchFamily="34" charset="0"/>
              </a:rPr>
              <a:t>must </a:t>
            </a:r>
            <a:r>
              <a:rPr lang="en-US" sz="1800" b="1" dirty="0">
                <a:solidFill>
                  <a:schemeClr val="accent1"/>
                </a:solidFill>
                <a:latin typeface="Arial Narrow" panose="020B0604020202020204" pitchFamily="34" charset="0"/>
                <a:cs typeface="Arial Narrow" panose="020B0604020202020204" pitchFamily="34" charset="0"/>
              </a:rPr>
              <a:t>not, under </a:t>
            </a:r>
            <a:r>
              <a:rPr lang="en-US" sz="1800" b="1" spc="-10" dirty="0">
                <a:solidFill>
                  <a:schemeClr val="accent1"/>
                </a:solidFill>
                <a:latin typeface="Arial Narrow" panose="020B0604020202020204" pitchFamily="34" charset="0"/>
                <a:cs typeface="Arial Narrow" panose="020B0604020202020204" pitchFamily="34" charset="0"/>
              </a:rPr>
              <a:t>any circumstances, release student information </a:t>
            </a:r>
            <a:r>
              <a:rPr lang="en-US" sz="1800" b="1" spc="-15" dirty="0">
                <a:solidFill>
                  <a:schemeClr val="accent1"/>
                </a:solidFill>
                <a:latin typeface="Arial Narrow" panose="020B0604020202020204" pitchFamily="34" charset="0"/>
                <a:cs typeface="Arial Narrow" panose="020B0604020202020204" pitchFamily="34" charset="0"/>
              </a:rPr>
              <a:t>to </a:t>
            </a:r>
            <a:r>
              <a:rPr lang="en-US" sz="1800" b="1" spc="-10" dirty="0">
                <a:solidFill>
                  <a:schemeClr val="accent1"/>
                </a:solidFill>
                <a:latin typeface="Arial Narrow" panose="020B0604020202020204" pitchFamily="34" charset="0"/>
                <a:cs typeface="Arial Narrow" panose="020B0604020202020204" pitchFamily="34" charset="0"/>
              </a:rPr>
              <a:t>anyone </a:t>
            </a:r>
            <a:r>
              <a:rPr lang="en-US" sz="1800" b="1" spc="-5" dirty="0">
                <a:solidFill>
                  <a:schemeClr val="accent1"/>
                </a:solidFill>
                <a:latin typeface="Arial Narrow" panose="020B0604020202020204" pitchFamily="34" charset="0"/>
                <a:cs typeface="Arial Narrow" panose="020B0604020202020204" pitchFamily="34" charset="0"/>
              </a:rPr>
              <a:t>unless their position specifically </a:t>
            </a:r>
            <a:r>
              <a:rPr lang="en-US" sz="1800" b="1" spc="-10" dirty="0">
                <a:solidFill>
                  <a:schemeClr val="accent1"/>
                </a:solidFill>
                <a:latin typeface="Arial Narrow" panose="020B0604020202020204" pitchFamily="34" charset="0"/>
                <a:cs typeface="Arial Narrow" panose="020B0604020202020204" pitchFamily="34" charset="0"/>
              </a:rPr>
              <a:t>requires </a:t>
            </a:r>
            <a:r>
              <a:rPr lang="en-US" sz="1800" b="1" dirty="0">
                <a:solidFill>
                  <a:schemeClr val="accent1"/>
                </a:solidFill>
                <a:latin typeface="Arial Narrow" panose="020B0604020202020204" pitchFamily="34" charset="0"/>
                <a:cs typeface="Arial Narrow" panose="020B0604020202020204" pitchFamily="34" charset="0"/>
              </a:rPr>
              <a:t>them </a:t>
            </a:r>
            <a:r>
              <a:rPr lang="en-US" sz="1800" b="1" spc="-15" dirty="0">
                <a:solidFill>
                  <a:schemeClr val="accent1"/>
                </a:solidFill>
                <a:latin typeface="Arial Narrow" panose="020B0604020202020204" pitchFamily="34" charset="0"/>
                <a:cs typeface="Arial Narrow" panose="020B0604020202020204" pitchFamily="34" charset="0"/>
              </a:rPr>
              <a:t>to </a:t>
            </a:r>
            <a:r>
              <a:rPr lang="en-US" sz="1800" b="1" dirty="0">
                <a:solidFill>
                  <a:schemeClr val="accent1"/>
                </a:solidFill>
                <a:latin typeface="Arial Narrow" panose="020B0604020202020204" pitchFamily="34" charset="0"/>
                <a:cs typeface="Arial Narrow" panose="020B0604020202020204" pitchFamily="34" charset="0"/>
              </a:rPr>
              <a:t>do </a:t>
            </a:r>
            <a:r>
              <a:rPr lang="en-US" sz="1800" b="1" spc="-5" dirty="0">
                <a:solidFill>
                  <a:schemeClr val="accent1"/>
                </a:solidFill>
                <a:latin typeface="Arial Narrow" panose="020B0604020202020204" pitchFamily="34" charset="0"/>
                <a:cs typeface="Arial Narrow" panose="020B0604020202020204" pitchFamily="34" charset="0"/>
              </a:rPr>
              <a:t>so. In </a:t>
            </a:r>
            <a:r>
              <a:rPr lang="en-US" sz="1800" b="1" dirty="0">
                <a:solidFill>
                  <a:schemeClr val="accent1"/>
                </a:solidFill>
                <a:latin typeface="Arial Narrow" panose="020B0604020202020204" pitchFamily="34" charset="0"/>
                <a:cs typeface="Arial Narrow" panose="020B0604020202020204" pitchFamily="34" charset="0"/>
              </a:rPr>
              <a:t>addition, </a:t>
            </a:r>
            <a:r>
              <a:rPr lang="en-US" sz="1800" b="1" spc="-10" dirty="0">
                <a:solidFill>
                  <a:schemeClr val="accent1"/>
                </a:solidFill>
                <a:latin typeface="Arial Narrow" panose="020B0604020202020204" pitchFamily="34" charset="0"/>
                <a:cs typeface="Arial Narrow" panose="020B0604020202020204" pitchFamily="34" charset="0"/>
              </a:rPr>
              <a:t>students </a:t>
            </a:r>
            <a:r>
              <a:rPr lang="en-US" sz="1800" b="1" spc="-15" dirty="0">
                <a:solidFill>
                  <a:schemeClr val="accent1"/>
                </a:solidFill>
                <a:latin typeface="Arial Narrow" panose="020B0604020202020204" pitchFamily="34" charset="0"/>
                <a:cs typeface="Arial Narrow" panose="020B0604020202020204" pitchFamily="34" charset="0"/>
              </a:rPr>
              <a:t>may </a:t>
            </a:r>
            <a:r>
              <a:rPr lang="en-US" sz="1800" b="1" dirty="0">
                <a:solidFill>
                  <a:schemeClr val="accent1"/>
                </a:solidFill>
                <a:latin typeface="Arial Narrow" panose="020B0604020202020204" pitchFamily="34" charset="0"/>
                <a:cs typeface="Arial Narrow" panose="020B0604020202020204" pitchFamily="34" charset="0"/>
              </a:rPr>
              <a:t>not </a:t>
            </a:r>
            <a:r>
              <a:rPr lang="en-US" sz="1800" b="1" spc="-5" dirty="0">
                <a:solidFill>
                  <a:schemeClr val="accent1"/>
                </a:solidFill>
                <a:latin typeface="Arial Narrow" panose="020B0604020202020204" pitchFamily="34" charset="0"/>
                <a:cs typeface="Arial Narrow" panose="020B0604020202020204" pitchFamily="34" charset="0"/>
              </a:rPr>
              <a:t>acquire </a:t>
            </a:r>
            <a:r>
              <a:rPr lang="en-US" sz="1800" b="1" spc="-10" dirty="0">
                <a:solidFill>
                  <a:schemeClr val="accent1"/>
                </a:solidFill>
                <a:latin typeface="Arial Narrow" panose="020B0604020202020204" pitchFamily="34" charset="0"/>
                <a:cs typeface="Arial Narrow" panose="020B0604020202020204" pitchFamily="34" charset="0"/>
              </a:rPr>
              <a:t>student records information </a:t>
            </a:r>
            <a:r>
              <a:rPr lang="en-US" sz="1800" b="1" spc="-5" dirty="0">
                <a:solidFill>
                  <a:schemeClr val="accent1"/>
                </a:solidFill>
                <a:latin typeface="Arial Narrow" panose="020B0604020202020204" pitchFamily="34" charset="0"/>
                <a:cs typeface="Arial Narrow" panose="020B0604020202020204" pitchFamily="34" charset="0"/>
              </a:rPr>
              <a:t>that is </a:t>
            </a:r>
            <a:r>
              <a:rPr lang="en-US" sz="1800" b="1" dirty="0">
                <a:solidFill>
                  <a:schemeClr val="accent1"/>
                </a:solidFill>
                <a:latin typeface="Arial Narrow" panose="020B0604020202020204" pitchFamily="34" charset="0"/>
                <a:cs typeface="Arial Narrow" panose="020B0604020202020204" pitchFamily="34" charset="0"/>
              </a:rPr>
              <a:t>not </a:t>
            </a:r>
            <a:r>
              <a:rPr lang="en-US" sz="1800" b="1" spc="-15" dirty="0">
                <a:solidFill>
                  <a:schemeClr val="accent1"/>
                </a:solidFill>
                <a:latin typeface="Arial Narrow" panose="020B0604020202020204" pitchFamily="34" charset="0"/>
                <a:cs typeface="Arial Narrow" panose="020B0604020202020204" pitchFamily="34" charset="0"/>
              </a:rPr>
              <a:t>relevant to </a:t>
            </a:r>
            <a:r>
              <a:rPr lang="en-US" sz="1800" b="1" spc="-5" dirty="0">
                <a:solidFill>
                  <a:schemeClr val="accent1"/>
                </a:solidFill>
                <a:latin typeface="Arial Narrow" panose="020B0604020202020204" pitchFamily="34" charset="0"/>
                <a:cs typeface="Arial Narrow" panose="020B0604020202020204" pitchFamily="34" charset="0"/>
              </a:rPr>
              <a:t>their</a:t>
            </a:r>
            <a:r>
              <a:rPr lang="en-US" sz="1800" b="1" spc="105" dirty="0">
                <a:solidFill>
                  <a:schemeClr val="accent1"/>
                </a:solidFill>
                <a:latin typeface="Arial Narrow" panose="020B0604020202020204" pitchFamily="34" charset="0"/>
                <a:cs typeface="Arial Narrow" panose="020B0604020202020204" pitchFamily="34" charset="0"/>
              </a:rPr>
              <a:t> </a:t>
            </a:r>
            <a:r>
              <a:rPr lang="en-US" sz="1800" b="1" spc="-5" dirty="0">
                <a:solidFill>
                  <a:schemeClr val="accent1"/>
                </a:solidFill>
                <a:latin typeface="Arial Narrow" panose="020B0604020202020204" pitchFamily="34" charset="0"/>
                <a:cs typeface="Arial Narrow" panose="020B0604020202020204" pitchFamily="34" charset="0"/>
              </a:rPr>
              <a:t>jobs.</a:t>
            </a:r>
            <a:endParaRPr lang="en-US" sz="1800" b="1" dirty="0">
              <a:solidFill>
                <a:schemeClr val="accent1"/>
              </a:solidFill>
              <a:latin typeface="Arial Narrow" panose="020B0604020202020204" pitchFamily="34" charset="0"/>
              <a:cs typeface="Arial Narrow" panose="020B0604020202020204" pitchFamily="34" charset="0"/>
            </a:endParaRPr>
          </a:p>
        </p:txBody>
      </p:sp>
      <p:pic>
        <p:nvPicPr>
          <p:cNvPr id="7" name="Picture 6">
            <a:extLst>
              <a:ext uri="{FF2B5EF4-FFF2-40B4-BE49-F238E27FC236}">
                <a16:creationId xmlns:a16="http://schemas.microsoft.com/office/drawing/2014/main" id="{CFA587E0-BDB5-E441-8AF2-26A8CECE17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4719" y="6172200"/>
            <a:ext cx="2258291" cy="304800"/>
          </a:xfrm>
          <a:prstGeom prst="rect">
            <a:avLst/>
          </a:prstGeom>
          <a:effectLst>
            <a:outerShdw blurRad="50800" dist="38100" dir="2700000" algn="tl" rotWithShape="0">
              <a:prstClr val="black">
                <a:alpha val="40000"/>
              </a:prstClr>
            </a:outerShdw>
          </a:effectLst>
        </p:spPr>
      </p:pic>
      <p:cxnSp>
        <p:nvCxnSpPr>
          <p:cNvPr id="15" name="Straight Connector 14">
            <a:extLst>
              <a:ext uri="{FF2B5EF4-FFF2-40B4-BE49-F238E27FC236}">
                <a16:creationId xmlns:a16="http://schemas.microsoft.com/office/drawing/2014/main" id="{184B05FE-0719-C24A-8829-383BFB8091C7}"/>
              </a:ext>
            </a:extLst>
          </p:cNvPr>
          <p:cNvCxnSpPr>
            <a:cxnSpLocks/>
          </p:cNvCxnSpPr>
          <p:nvPr/>
        </p:nvCxnSpPr>
        <p:spPr>
          <a:xfrm>
            <a:off x="685799" y="1585657"/>
            <a:ext cx="7772401" cy="0"/>
          </a:xfrm>
          <a:prstGeom prst="line">
            <a:avLst/>
          </a:prstGeom>
          <a:ln w="31750" cap="rnd"/>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lIns="91440" tIns="45720" rIns="91440" bIns="45720" rtlCol="0" anchor="ctr">
            <a:normAutofit/>
          </a:bodyPr>
          <a:lstStyle/>
          <a:p>
            <a:pPr marL="12700" defTabSz="914400"/>
            <a:r>
              <a:rPr lang="en-US" sz="2400" i="0" kern="1200" cap="all" spc="-5" dirty="0">
                <a:solidFill>
                  <a:schemeClr val="accent5">
                    <a:lumMod val="50000"/>
                  </a:schemeClr>
                </a:solidFill>
                <a:effectLst/>
              </a:rPr>
              <a:t>Coordination </a:t>
            </a:r>
            <a:r>
              <a:rPr lang="en-US" sz="2400" i="0" kern="1200" cap="all" dirty="0">
                <a:solidFill>
                  <a:schemeClr val="accent5">
                    <a:lumMod val="50000"/>
                  </a:schemeClr>
                </a:solidFill>
                <a:effectLst/>
              </a:rPr>
              <a:t>of the </a:t>
            </a:r>
            <a:r>
              <a:rPr lang="en-US" sz="2400" i="0" kern="1200" cap="all" spc="-5" dirty="0">
                <a:solidFill>
                  <a:schemeClr val="accent5">
                    <a:lumMod val="50000"/>
                  </a:schemeClr>
                </a:solidFill>
                <a:effectLst/>
              </a:rPr>
              <a:t>FWS</a:t>
            </a:r>
            <a:r>
              <a:rPr lang="en-US" sz="2400" i="0" kern="1200" cap="all" spc="-100" dirty="0">
                <a:solidFill>
                  <a:schemeClr val="accent5">
                    <a:lumMod val="50000"/>
                  </a:schemeClr>
                </a:solidFill>
                <a:effectLst/>
              </a:rPr>
              <a:t> </a:t>
            </a:r>
            <a:r>
              <a:rPr lang="en-US" sz="2400" i="0" kern="1200" cap="all" spc="-15" dirty="0">
                <a:solidFill>
                  <a:schemeClr val="accent5">
                    <a:lumMod val="50000"/>
                  </a:schemeClr>
                </a:solidFill>
                <a:effectLst/>
              </a:rPr>
              <a:t>Program</a:t>
            </a:r>
            <a:br>
              <a:rPr lang="en-US" sz="2400" i="0" kern="1200" cap="all" spc="-15" dirty="0">
                <a:solidFill>
                  <a:schemeClr val="accent5">
                    <a:lumMod val="50000"/>
                  </a:schemeClr>
                </a:solidFill>
                <a:effectLst/>
              </a:rPr>
            </a:br>
            <a:r>
              <a:rPr lang="en-US" b="1" spc="-10" dirty="0">
                <a:solidFill>
                  <a:schemeClr val="tx1">
                    <a:lumMod val="50000"/>
                    <a:lumOff val="50000"/>
                  </a:schemeClr>
                </a:solidFill>
                <a:latin typeface="Arial Narrow" panose="020B0604020202020204" pitchFamily="34" charset="0"/>
                <a:cs typeface="Arial Narrow" panose="020B0604020202020204" pitchFamily="34" charset="0"/>
              </a:rPr>
              <a:t>There </a:t>
            </a:r>
            <a:r>
              <a:rPr lang="en-US" b="1" spc="-5" dirty="0">
                <a:solidFill>
                  <a:schemeClr val="tx1">
                    <a:lumMod val="50000"/>
                    <a:lumOff val="50000"/>
                  </a:schemeClr>
                </a:solidFill>
                <a:latin typeface="Arial Narrow" panose="020B0604020202020204" pitchFamily="34" charset="0"/>
                <a:cs typeface="Arial Narrow" panose="020B0604020202020204" pitchFamily="34" charset="0"/>
              </a:rPr>
              <a:t>is </a:t>
            </a:r>
            <a:r>
              <a:rPr lang="en-US" b="1" dirty="0">
                <a:solidFill>
                  <a:schemeClr val="tx1">
                    <a:lumMod val="50000"/>
                    <a:lumOff val="50000"/>
                  </a:schemeClr>
                </a:solidFill>
                <a:latin typeface="Arial Narrow" panose="020B0604020202020204" pitchFamily="34" charset="0"/>
                <a:cs typeface="Arial Narrow" panose="020B0604020202020204" pitchFamily="34" charset="0"/>
              </a:rPr>
              <a:t>1 </a:t>
            </a:r>
            <a:r>
              <a:rPr lang="en-US" b="1" spc="-10" dirty="0">
                <a:solidFill>
                  <a:schemeClr val="tx1">
                    <a:lumMod val="50000"/>
                    <a:lumOff val="50000"/>
                  </a:schemeClr>
                </a:solidFill>
                <a:latin typeface="Arial Narrow" panose="020B0604020202020204" pitchFamily="34" charset="0"/>
                <a:cs typeface="Arial Narrow" panose="020B0604020202020204" pitchFamily="34" charset="0"/>
              </a:rPr>
              <a:t>FWS </a:t>
            </a:r>
            <a:r>
              <a:rPr lang="en-US" b="1" spc="-25" dirty="0">
                <a:solidFill>
                  <a:schemeClr val="tx1">
                    <a:lumMod val="50000"/>
                    <a:lumOff val="50000"/>
                  </a:schemeClr>
                </a:solidFill>
                <a:latin typeface="Arial Narrow" panose="020B0604020202020204" pitchFamily="34" charset="0"/>
                <a:cs typeface="Arial Narrow" panose="020B0604020202020204" pitchFamily="34" charset="0"/>
              </a:rPr>
              <a:t>Coordinator</a:t>
            </a:r>
            <a:endParaRPr lang="en-US" b="1" i="0" kern="1200" cap="all" dirty="0">
              <a:solidFill>
                <a:schemeClr val="tx1">
                  <a:lumMod val="50000"/>
                  <a:lumOff val="50000"/>
                </a:schemeClr>
              </a:solidFill>
              <a:effectLst/>
            </a:endParaRPr>
          </a:p>
        </p:txBody>
      </p:sp>
      <p:sp>
        <p:nvSpPr>
          <p:cNvPr id="8" name="Content Placeholder 7">
            <a:extLst>
              <a:ext uri="{FF2B5EF4-FFF2-40B4-BE49-F238E27FC236}">
                <a16:creationId xmlns:a16="http://schemas.microsoft.com/office/drawing/2014/main" id="{F046E02B-44FF-2E49-9810-2EF08E32E85A}"/>
              </a:ext>
            </a:extLst>
          </p:cNvPr>
          <p:cNvSpPr>
            <a:spLocks noGrp="1"/>
          </p:cNvSpPr>
          <p:nvPr>
            <p:ph idx="1"/>
          </p:nvPr>
        </p:nvSpPr>
        <p:spPr>
          <a:xfrm>
            <a:off x="3581407" y="685800"/>
            <a:ext cx="4876789" cy="5486400"/>
          </a:xfrm>
        </p:spPr>
        <p:txBody>
          <a:bodyPr numCol="2"/>
          <a:lstStyle/>
          <a:p>
            <a:pPr marL="0" indent="0" defTabSz="914400">
              <a:lnSpc>
                <a:spcPct val="100000"/>
              </a:lnSpc>
              <a:spcAft>
                <a:spcPts val="600"/>
              </a:spcAft>
              <a:buNone/>
            </a:pPr>
            <a:r>
              <a:rPr lang="en-US" sz="1400" b="1" dirty="0">
                <a:latin typeface="Arial Narrow" panose="020B0604020202020204" pitchFamily="34" charset="0"/>
                <a:cs typeface="Arial Narrow" panose="020B0604020202020204" pitchFamily="34" charset="0"/>
              </a:rPr>
              <a:t>THE </a:t>
            </a:r>
            <a:r>
              <a:rPr lang="en-US" sz="1400" b="1" spc="-5" dirty="0">
                <a:latin typeface="Arial Narrow" panose="020B0604020202020204" pitchFamily="34" charset="0"/>
                <a:cs typeface="Arial Narrow" panose="020B0604020202020204" pitchFamily="34" charset="0"/>
              </a:rPr>
              <a:t>FWS</a:t>
            </a:r>
            <a:r>
              <a:rPr lang="en-US" sz="1400" b="1" spc="-65" dirty="0">
                <a:latin typeface="Arial Narrow" panose="020B0604020202020204" pitchFamily="34" charset="0"/>
                <a:cs typeface="Arial Narrow" panose="020B0604020202020204" pitchFamily="34" charset="0"/>
              </a:rPr>
              <a:t> </a:t>
            </a:r>
            <a:r>
              <a:rPr lang="en-US" sz="1400" b="1" spc="-10" dirty="0">
                <a:latin typeface="Arial Narrow" panose="020B0604020202020204" pitchFamily="34" charset="0"/>
                <a:cs typeface="Arial Narrow" panose="020B0604020202020204" pitchFamily="34" charset="0"/>
              </a:rPr>
              <a:t>COORDINATOR:</a:t>
            </a:r>
            <a:endParaRPr lang="en-US" sz="1400" b="1" dirty="0">
              <a:latin typeface="Arial Narrow" panose="020B0604020202020204" pitchFamily="34" charset="0"/>
              <a:cs typeface="Arial Narrow" panose="020B0604020202020204" pitchFamily="34" charset="0"/>
            </a:endParaRPr>
          </a:p>
          <a:p>
            <a:pPr marL="299085" defTabSz="914400">
              <a:lnSpc>
                <a:spcPct val="100000"/>
              </a:lnSpc>
              <a:spcAft>
                <a:spcPts val="600"/>
              </a:spcAft>
              <a:tabLst>
                <a:tab pos="299085" algn="l"/>
                <a:tab pos="299720" algn="l"/>
              </a:tabLst>
            </a:pPr>
            <a:r>
              <a:rPr lang="en-US" sz="1400" spc="-25" dirty="0">
                <a:latin typeface="Arial Narrow" panose="020B0604020202020204" pitchFamily="34" charset="0"/>
                <a:cs typeface="Arial Narrow" panose="020B0604020202020204" pitchFamily="34" charset="0"/>
              </a:rPr>
              <a:t>Works </a:t>
            </a:r>
            <a:r>
              <a:rPr lang="en-US" sz="1400" spc="-5" dirty="0">
                <a:latin typeface="Arial Narrow" panose="020B0604020202020204" pitchFamily="34" charset="0"/>
                <a:cs typeface="Arial Narrow" panose="020B0604020202020204" pitchFamily="34" charset="0"/>
              </a:rPr>
              <a:t>in Financial Aid</a:t>
            </a:r>
            <a:r>
              <a:rPr lang="en-US" sz="1400" spc="35" dirty="0">
                <a:latin typeface="Arial Narrow" panose="020B0604020202020204" pitchFamily="34" charset="0"/>
                <a:cs typeface="Arial Narrow" panose="020B0604020202020204" pitchFamily="34" charset="0"/>
              </a:rPr>
              <a:t> </a:t>
            </a:r>
            <a:r>
              <a:rPr lang="en-US" sz="1400" spc="-5" dirty="0">
                <a:latin typeface="Arial Narrow" panose="020B0604020202020204" pitchFamily="34" charset="0"/>
                <a:cs typeface="Arial Narrow" panose="020B0604020202020204" pitchFamily="34" charset="0"/>
              </a:rPr>
              <a:t>Services</a:t>
            </a:r>
            <a:endParaRPr lang="en-US" sz="1400" dirty="0">
              <a:latin typeface="Arial Narrow" panose="020B0604020202020204" pitchFamily="34" charset="0"/>
              <a:cs typeface="Arial Narrow" panose="020B0604020202020204" pitchFamily="34" charset="0"/>
            </a:endParaRPr>
          </a:p>
          <a:p>
            <a:pPr marL="299085" defTabSz="914400">
              <a:lnSpc>
                <a:spcPct val="100000"/>
              </a:lnSpc>
              <a:spcAft>
                <a:spcPts val="600"/>
              </a:spcAft>
              <a:tabLst>
                <a:tab pos="299085" algn="l"/>
                <a:tab pos="299720" algn="l"/>
              </a:tabLst>
            </a:pPr>
            <a:r>
              <a:rPr lang="en-US" sz="1400" spc="-5" dirty="0">
                <a:latin typeface="Arial Narrow" panose="020B0604020202020204" pitchFamily="34" charset="0"/>
                <a:cs typeface="Arial Narrow" panose="020B0604020202020204" pitchFamily="34" charset="0"/>
              </a:rPr>
              <a:t>Serves </a:t>
            </a:r>
            <a:r>
              <a:rPr lang="en-US" sz="1400" dirty="0">
                <a:latin typeface="Arial Narrow" panose="020B0604020202020204" pitchFamily="34" charset="0"/>
                <a:cs typeface="Arial Narrow" panose="020B0604020202020204" pitchFamily="34" charset="0"/>
              </a:rPr>
              <a:t>as </a:t>
            </a:r>
            <a:r>
              <a:rPr lang="en-US" sz="1400" spc="-5" dirty="0">
                <a:latin typeface="Arial Narrow" panose="020B0604020202020204" pitchFamily="34" charset="0"/>
                <a:cs typeface="Arial Narrow" panose="020B0604020202020204" pitchFamily="34" charset="0"/>
              </a:rPr>
              <a:t>the primary </a:t>
            </a:r>
            <a:r>
              <a:rPr lang="en-US" sz="1400" spc="-15" dirty="0">
                <a:latin typeface="Arial Narrow" panose="020B0604020202020204" pitchFamily="34" charset="0"/>
                <a:cs typeface="Arial Narrow" panose="020B0604020202020204" pitchFamily="34" charset="0"/>
              </a:rPr>
              <a:t>contact for </a:t>
            </a:r>
            <a:r>
              <a:rPr lang="en-US" sz="1400" spc="-5" dirty="0">
                <a:latin typeface="Arial Narrow" panose="020B0604020202020204" pitchFamily="34" charset="0"/>
                <a:cs typeface="Arial Narrow" panose="020B0604020202020204" pitchFamily="34" charset="0"/>
              </a:rPr>
              <a:t>students </a:t>
            </a:r>
            <a:r>
              <a:rPr lang="en-US" sz="1400" dirty="0">
                <a:latin typeface="Arial Narrow" panose="020B0604020202020204" pitchFamily="34" charset="0"/>
                <a:cs typeface="Arial Narrow" panose="020B0604020202020204" pitchFamily="34" charset="0"/>
              </a:rPr>
              <a:t>and </a:t>
            </a:r>
            <a:r>
              <a:rPr lang="en-US" sz="1400" spc="-5" dirty="0">
                <a:latin typeface="Arial Narrow" panose="020B0604020202020204" pitchFamily="34" charset="0"/>
                <a:cs typeface="Arial Narrow" panose="020B0604020202020204" pitchFamily="34" charset="0"/>
              </a:rPr>
              <a:t>supervisors </a:t>
            </a:r>
            <a:r>
              <a:rPr lang="en-US" sz="1400" spc="-10" dirty="0">
                <a:latin typeface="Arial Narrow" panose="020B0604020202020204" pitchFamily="34" charset="0"/>
                <a:cs typeface="Arial Narrow" panose="020B0604020202020204" pitchFamily="34" charset="0"/>
              </a:rPr>
              <a:t>to </a:t>
            </a:r>
            <a:r>
              <a:rPr lang="en-US" sz="1400" spc="-5" dirty="0">
                <a:latin typeface="Arial Narrow" panose="020B0604020202020204" pitchFamily="34" charset="0"/>
                <a:cs typeface="Arial Narrow" panose="020B0604020202020204" pitchFamily="34" charset="0"/>
              </a:rPr>
              <a:t>answer </a:t>
            </a:r>
            <a:r>
              <a:rPr lang="en-US" sz="1400" spc="-10" dirty="0">
                <a:latin typeface="Arial Narrow" panose="020B0604020202020204" pitchFamily="34" charset="0"/>
                <a:cs typeface="Arial Narrow" panose="020B0604020202020204" pitchFamily="34" charset="0"/>
              </a:rPr>
              <a:t>FWS</a:t>
            </a:r>
            <a:r>
              <a:rPr lang="en-US" sz="1400" spc="135" dirty="0">
                <a:latin typeface="Arial Narrow" panose="020B0604020202020204" pitchFamily="34" charset="0"/>
                <a:cs typeface="Arial Narrow" panose="020B0604020202020204" pitchFamily="34" charset="0"/>
              </a:rPr>
              <a:t> </a:t>
            </a:r>
            <a:r>
              <a:rPr lang="en-US" sz="1400" spc="-5" dirty="0">
                <a:latin typeface="Arial Narrow" panose="020B0604020202020204" pitchFamily="34" charset="0"/>
                <a:cs typeface="Arial Narrow" panose="020B0604020202020204" pitchFamily="34" charset="0"/>
              </a:rPr>
              <a:t>questions.</a:t>
            </a:r>
            <a:endParaRPr lang="en-US" sz="1400" dirty="0">
              <a:latin typeface="Arial Narrow" panose="020B0604020202020204" pitchFamily="34" charset="0"/>
              <a:cs typeface="Arial Narrow" panose="020B0604020202020204" pitchFamily="34" charset="0"/>
            </a:endParaRPr>
          </a:p>
          <a:p>
            <a:pPr marL="299085" defTabSz="914400">
              <a:lnSpc>
                <a:spcPct val="100000"/>
              </a:lnSpc>
              <a:spcAft>
                <a:spcPts val="600"/>
              </a:spcAft>
              <a:tabLst>
                <a:tab pos="299085" algn="l"/>
                <a:tab pos="299720" algn="l"/>
              </a:tabLst>
            </a:pPr>
            <a:r>
              <a:rPr lang="en-US" sz="1400" spc="-5" dirty="0">
                <a:latin typeface="Arial Narrow" panose="020B0604020202020204" pitchFamily="34" charset="0"/>
                <a:cs typeface="Arial Narrow" panose="020B0604020202020204" pitchFamily="34" charset="0"/>
              </a:rPr>
              <a:t>Advertises the </a:t>
            </a:r>
            <a:r>
              <a:rPr lang="en-US" sz="1400" spc="-10" dirty="0">
                <a:latin typeface="Arial Narrow" panose="020B0604020202020204" pitchFamily="34" charset="0"/>
                <a:cs typeface="Arial Narrow" panose="020B0604020202020204" pitchFamily="34" charset="0"/>
              </a:rPr>
              <a:t>FWS </a:t>
            </a:r>
            <a:r>
              <a:rPr lang="en-US" sz="1400" spc="-15" dirty="0">
                <a:latin typeface="Arial Narrow" panose="020B0604020202020204" pitchFamily="34" charset="0"/>
                <a:cs typeface="Arial Narrow" panose="020B0604020202020204" pitchFamily="34" charset="0"/>
              </a:rPr>
              <a:t>program </a:t>
            </a:r>
            <a:r>
              <a:rPr lang="en-US" sz="1400" dirty="0">
                <a:latin typeface="Arial Narrow" panose="020B0604020202020204" pitchFamily="34" charset="0"/>
                <a:cs typeface="Arial Narrow" panose="020B0604020202020204" pitchFamily="34" charset="0"/>
              </a:rPr>
              <a:t>and </a:t>
            </a:r>
            <a:r>
              <a:rPr lang="en-US" sz="1400" spc="-5" dirty="0">
                <a:latin typeface="Arial Narrow" panose="020B0604020202020204" pitchFamily="34" charset="0"/>
                <a:cs typeface="Arial Narrow" panose="020B0604020202020204" pitchFamily="34" charset="0"/>
              </a:rPr>
              <a:t>helps </a:t>
            </a:r>
            <a:r>
              <a:rPr lang="en-US" sz="1400" spc="-10" dirty="0">
                <a:latin typeface="Arial Narrow" panose="020B0604020202020204" pitchFamily="34" charset="0"/>
                <a:cs typeface="Arial Narrow" panose="020B0604020202020204" pitchFamily="34" charset="0"/>
              </a:rPr>
              <a:t>recruit </a:t>
            </a:r>
            <a:r>
              <a:rPr lang="en-US" sz="1400" spc="-5" dirty="0">
                <a:latin typeface="Arial Narrow" panose="020B0604020202020204" pitchFamily="34" charset="0"/>
                <a:cs typeface="Arial Narrow" panose="020B0604020202020204" pitchFamily="34" charset="0"/>
              </a:rPr>
              <a:t>work-study</a:t>
            </a:r>
            <a:r>
              <a:rPr lang="en-US" sz="1400" spc="80" dirty="0">
                <a:latin typeface="Arial Narrow" panose="020B0604020202020204" pitchFamily="34" charset="0"/>
                <a:cs typeface="Arial Narrow" panose="020B0604020202020204" pitchFamily="34" charset="0"/>
              </a:rPr>
              <a:t> </a:t>
            </a:r>
            <a:r>
              <a:rPr lang="en-US" sz="1400" spc="-5" dirty="0">
                <a:latin typeface="Arial Narrow" panose="020B0604020202020204" pitchFamily="34" charset="0"/>
                <a:cs typeface="Arial Narrow" panose="020B0604020202020204" pitchFamily="34" charset="0"/>
              </a:rPr>
              <a:t>students.</a:t>
            </a:r>
            <a:endParaRPr lang="en-US" sz="1400" dirty="0">
              <a:latin typeface="Arial Narrow" panose="020B0604020202020204" pitchFamily="34" charset="0"/>
              <a:cs typeface="Arial Narrow" panose="020B0604020202020204" pitchFamily="34" charset="0"/>
            </a:endParaRPr>
          </a:p>
          <a:p>
            <a:pPr marL="299085" defTabSz="914400">
              <a:lnSpc>
                <a:spcPct val="100000"/>
              </a:lnSpc>
              <a:spcAft>
                <a:spcPts val="600"/>
              </a:spcAft>
              <a:tabLst>
                <a:tab pos="299085" algn="l"/>
                <a:tab pos="299720" algn="l"/>
              </a:tabLst>
            </a:pPr>
            <a:r>
              <a:rPr lang="en-US" sz="1400" spc="-5" dirty="0">
                <a:latin typeface="Arial Narrow" panose="020B0604020202020204" pitchFamily="34" charset="0"/>
                <a:cs typeface="Arial Narrow" panose="020B0604020202020204" pitchFamily="34" charset="0"/>
              </a:rPr>
              <a:t>Disseminates </a:t>
            </a:r>
            <a:r>
              <a:rPr lang="en-US" sz="1400" spc="-10" dirty="0">
                <a:latin typeface="Arial Narrow" panose="020B0604020202020204" pitchFamily="34" charset="0"/>
                <a:cs typeface="Arial Narrow" panose="020B0604020202020204" pitchFamily="34" charset="0"/>
              </a:rPr>
              <a:t>FWS information </a:t>
            </a:r>
            <a:r>
              <a:rPr lang="en-US" sz="1400" spc="-5" dirty="0">
                <a:latin typeface="Arial Narrow" panose="020B0604020202020204" pitchFamily="34" charset="0"/>
                <a:cs typeface="Arial Narrow" panose="020B0604020202020204" pitchFamily="34" charset="0"/>
              </a:rPr>
              <a:t>throughout the </a:t>
            </a:r>
            <a:r>
              <a:rPr lang="en-US" sz="1400" spc="-10" dirty="0">
                <a:latin typeface="Arial Narrow" panose="020B0604020202020204" pitchFamily="34" charset="0"/>
                <a:cs typeface="Arial Narrow" panose="020B0604020202020204" pitchFamily="34" charset="0"/>
              </a:rPr>
              <a:t>year to </a:t>
            </a:r>
            <a:r>
              <a:rPr lang="en-US" sz="1400" spc="-5" dirty="0">
                <a:latin typeface="Arial Narrow" panose="020B0604020202020204" pitchFamily="34" charset="0"/>
                <a:cs typeface="Arial Narrow" panose="020B0604020202020204" pitchFamily="34" charset="0"/>
              </a:rPr>
              <a:t>supervisors </a:t>
            </a:r>
            <a:r>
              <a:rPr lang="en-US" sz="1400" dirty="0">
                <a:latin typeface="Arial Narrow" panose="020B0604020202020204" pitchFamily="34" charset="0"/>
                <a:cs typeface="Arial Narrow" panose="020B0604020202020204" pitchFamily="34" charset="0"/>
              </a:rPr>
              <a:t>and</a:t>
            </a:r>
            <a:r>
              <a:rPr lang="en-US" sz="1400" spc="80" dirty="0">
                <a:latin typeface="Arial Narrow" panose="020B0604020202020204" pitchFamily="34" charset="0"/>
                <a:cs typeface="Arial Narrow" panose="020B0604020202020204" pitchFamily="34" charset="0"/>
              </a:rPr>
              <a:t> </a:t>
            </a:r>
            <a:r>
              <a:rPr lang="en-US" sz="1400" spc="-5" dirty="0">
                <a:latin typeface="Arial Narrow" panose="020B0604020202020204" pitchFamily="34" charset="0"/>
                <a:cs typeface="Arial Narrow" panose="020B0604020202020204" pitchFamily="34" charset="0"/>
              </a:rPr>
              <a:t>students.</a:t>
            </a:r>
            <a:endParaRPr lang="en-US" sz="1400" dirty="0">
              <a:latin typeface="Arial Narrow" panose="020B0604020202020204" pitchFamily="34" charset="0"/>
              <a:cs typeface="Arial Narrow" panose="020B0604020202020204" pitchFamily="34" charset="0"/>
            </a:endParaRPr>
          </a:p>
          <a:p>
            <a:pPr marL="299085" defTabSz="914400">
              <a:lnSpc>
                <a:spcPct val="100000"/>
              </a:lnSpc>
              <a:spcAft>
                <a:spcPts val="600"/>
              </a:spcAft>
              <a:tabLst>
                <a:tab pos="299085" algn="l"/>
                <a:tab pos="299720" algn="l"/>
              </a:tabLst>
            </a:pPr>
            <a:r>
              <a:rPr lang="en-US" sz="1400" spc="-10" dirty="0">
                <a:latin typeface="Arial Narrow" panose="020B0604020202020204" pitchFamily="34" charset="0"/>
                <a:cs typeface="Arial Narrow" panose="020B0604020202020204" pitchFamily="34" charset="0"/>
              </a:rPr>
              <a:t>Keeps </a:t>
            </a:r>
            <a:r>
              <a:rPr lang="en-US" sz="1400" spc="-15" dirty="0">
                <a:latin typeface="Arial Narrow" panose="020B0604020202020204" pitchFamily="34" charset="0"/>
                <a:cs typeface="Arial Narrow" panose="020B0604020202020204" pitchFamily="34" charset="0"/>
              </a:rPr>
              <a:t>track </a:t>
            </a:r>
            <a:r>
              <a:rPr lang="en-US" sz="1400" spc="-5" dirty="0">
                <a:latin typeface="Arial Narrow" panose="020B0604020202020204" pitchFamily="34" charset="0"/>
                <a:cs typeface="Arial Narrow" panose="020B0604020202020204" pitchFamily="34" charset="0"/>
              </a:rPr>
              <a:t>of the </a:t>
            </a:r>
            <a:r>
              <a:rPr lang="en-US" sz="1400" spc="-10" dirty="0">
                <a:latin typeface="Arial Narrow" panose="020B0604020202020204" pitchFamily="34" charset="0"/>
                <a:cs typeface="Arial Narrow" panose="020B0604020202020204" pitchFamily="34" charset="0"/>
              </a:rPr>
              <a:t>current </a:t>
            </a:r>
            <a:r>
              <a:rPr lang="en-US" sz="1400" spc="-15" dirty="0">
                <a:latin typeface="Arial Narrow" panose="020B0604020202020204" pitchFamily="34" charset="0"/>
                <a:cs typeface="Arial Narrow" panose="020B0604020202020204" pitchFamily="34" charset="0"/>
              </a:rPr>
              <a:t>status </a:t>
            </a:r>
            <a:r>
              <a:rPr lang="en-US" sz="1400" spc="-5" dirty="0">
                <a:latin typeface="Arial Narrow" panose="020B0604020202020204" pitchFamily="34" charset="0"/>
                <a:cs typeface="Arial Narrow" panose="020B0604020202020204" pitchFamily="34" charset="0"/>
              </a:rPr>
              <a:t>of all </a:t>
            </a:r>
            <a:r>
              <a:rPr lang="en-US" sz="1400" spc="-10" dirty="0">
                <a:latin typeface="Arial Narrow" panose="020B0604020202020204" pitchFamily="34" charset="0"/>
                <a:cs typeface="Arial Narrow" panose="020B0604020202020204" pitchFamily="34" charset="0"/>
              </a:rPr>
              <a:t>FWS </a:t>
            </a:r>
            <a:r>
              <a:rPr lang="en-US" sz="1400" spc="-5" dirty="0">
                <a:latin typeface="Arial Narrow" panose="020B0604020202020204" pitchFamily="34" charset="0"/>
                <a:cs typeface="Arial Narrow" panose="020B0604020202020204" pitchFamily="34" charset="0"/>
              </a:rPr>
              <a:t>students on the</a:t>
            </a:r>
            <a:r>
              <a:rPr lang="en-US" sz="1400" spc="175" dirty="0">
                <a:latin typeface="Arial Narrow" panose="020B0604020202020204" pitchFamily="34" charset="0"/>
                <a:cs typeface="Arial Narrow" panose="020B0604020202020204" pitchFamily="34" charset="0"/>
              </a:rPr>
              <a:t> </a:t>
            </a:r>
            <a:r>
              <a:rPr lang="en-US" sz="1400" spc="-5" dirty="0">
                <a:latin typeface="Arial Narrow" panose="020B0604020202020204" pitchFamily="34" charset="0"/>
                <a:cs typeface="Arial Narrow" panose="020B0604020202020204" pitchFamily="34" charset="0"/>
              </a:rPr>
              <a:t>campus.</a:t>
            </a:r>
            <a:endParaRPr lang="en-US" sz="1400" dirty="0">
              <a:latin typeface="Arial Narrow" panose="020B0604020202020204" pitchFamily="34" charset="0"/>
              <a:cs typeface="Arial Narrow" panose="020B0604020202020204" pitchFamily="34" charset="0"/>
            </a:endParaRPr>
          </a:p>
          <a:p>
            <a:pPr marL="299085" defTabSz="914400">
              <a:lnSpc>
                <a:spcPct val="100000"/>
              </a:lnSpc>
              <a:spcAft>
                <a:spcPts val="600"/>
              </a:spcAft>
              <a:tabLst>
                <a:tab pos="299085" algn="l"/>
                <a:tab pos="299720" algn="l"/>
              </a:tabLst>
            </a:pPr>
            <a:r>
              <a:rPr lang="en-US" sz="1400" spc="-10" dirty="0">
                <a:latin typeface="Arial Narrow" panose="020B0604020202020204" pitchFamily="34" charset="0"/>
                <a:cs typeface="Arial Narrow" panose="020B0604020202020204" pitchFamily="34" charset="0"/>
              </a:rPr>
              <a:t>Monitors </a:t>
            </a:r>
            <a:r>
              <a:rPr lang="en-US" sz="1400" spc="-5" dirty="0">
                <a:latin typeface="Arial Narrow" panose="020B0604020202020204" pitchFamily="34" charset="0"/>
                <a:cs typeface="Arial Narrow" panose="020B0604020202020204" pitchFamily="34" charset="0"/>
              </a:rPr>
              <a:t>the campus </a:t>
            </a:r>
            <a:r>
              <a:rPr lang="en-US" sz="1400" spc="-10" dirty="0">
                <a:latin typeface="Arial Narrow" panose="020B0604020202020204" pitchFamily="34" charset="0"/>
                <a:cs typeface="Arial Narrow" panose="020B0604020202020204" pitchFamily="34" charset="0"/>
              </a:rPr>
              <a:t>FWS </a:t>
            </a:r>
            <a:r>
              <a:rPr lang="en-US" sz="1400" spc="-5" dirty="0">
                <a:latin typeface="Arial Narrow" panose="020B0604020202020204" pitchFamily="34" charset="0"/>
                <a:cs typeface="Arial Narrow" panose="020B0604020202020204" pitchFamily="34" charset="0"/>
              </a:rPr>
              <a:t>funding</a:t>
            </a:r>
            <a:r>
              <a:rPr lang="en-US" sz="1400" spc="40" dirty="0">
                <a:latin typeface="Arial Narrow" panose="020B0604020202020204" pitchFamily="34" charset="0"/>
                <a:cs typeface="Arial Narrow" panose="020B0604020202020204" pitchFamily="34" charset="0"/>
              </a:rPr>
              <a:t> </a:t>
            </a:r>
            <a:r>
              <a:rPr lang="en-US" sz="1400" spc="-5" dirty="0">
                <a:latin typeface="Arial Narrow" panose="020B0604020202020204" pitchFamily="34" charset="0"/>
                <a:cs typeface="Arial Narrow" panose="020B0604020202020204" pitchFamily="34" charset="0"/>
              </a:rPr>
              <a:t>levels.</a:t>
            </a:r>
            <a:endParaRPr lang="en-US" sz="1400" dirty="0">
              <a:latin typeface="Arial Narrow" panose="020B0604020202020204" pitchFamily="34" charset="0"/>
              <a:cs typeface="Arial Narrow" panose="020B0604020202020204" pitchFamily="34" charset="0"/>
            </a:endParaRPr>
          </a:p>
          <a:p>
            <a:pPr marL="299085" defTabSz="914400">
              <a:lnSpc>
                <a:spcPct val="100000"/>
              </a:lnSpc>
              <a:spcAft>
                <a:spcPts val="600"/>
              </a:spcAft>
              <a:tabLst>
                <a:tab pos="299085" algn="l"/>
                <a:tab pos="299720" algn="l"/>
              </a:tabLst>
            </a:pPr>
            <a:r>
              <a:rPr lang="en-US" sz="1400" spc="-10" dirty="0">
                <a:latin typeface="Arial Narrow" panose="020B0604020202020204" pitchFamily="34" charset="0"/>
                <a:cs typeface="Arial Narrow" panose="020B0604020202020204" pitchFamily="34" charset="0"/>
              </a:rPr>
              <a:t>Determines work-study </a:t>
            </a:r>
            <a:r>
              <a:rPr lang="en-US" sz="1400" spc="-5" dirty="0">
                <a:latin typeface="Arial Narrow" panose="020B0604020202020204" pitchFamily="34" charset="0"/>
                <a:cs typeface="Arial Narrow" panose="020B0604020202020204" pitchFamily="34" charset="0"/>
              </a:rPr>
              <a:t>eligibility </a:t>
            </a:r>
            <a:r>
              <a:rPr lang="en-US" sz="1400" dirty="0">
                <a:latin typeface="Arial Narrow" panose="020B0604020202020204" pitchFamily="34" charset="0"/>
                <a:cs typeface="Arial Narrow" panose="020B0604020202020204" pitchFamily="34" charset="0"/>
              </a:rPr>
              <a:t>and </a:t>
            </a:r>
            <a:r>
              <a:rPr lang="en-US" sz="1400" spc="-10" dirty="0">
                <a:latin typeface="Arial Narrow" panose="020B0604020202020204" pitchFamily="34" charset="0"/>
                <a:cs typeface="Arial Narrow" panose="020B0604020202020204" pitchFamily="34" charset="0"/>
              </a:rPr>
              <a:t>administers FWS </a:t>
            </a:r>
            <a:r>
              <a:rPr lang="en-US" sz="1400" spc="-15" dirty="0">
                <a:latin typeface="Arial Narrow" panose="020B0604020202020204" pitchFamily="34" charset="0"/>
                <a:cs typeface="Arial Narrow" panose="020B0604020202020204" pitchFamily="34" charset="0"/>
              </a:rPr>
              <a:t>awards </a:t>
            </a:r>
            <a:r>
              <a:rPr lang="en-US" sz="1400" spc="-10" dirty="0">
                <a:latin typeface="Arial Narrow" panose="020B0604020202020204" pitchFamily="34" charset="0"/>
                <a:cs typeface="Arial Narrow" panose="020B0604020202020204" pitchFamily="34" charset="0"/>
              </a:rPr>
              <a:t>to </a:t>
            </a:r>
            <a:r>
              <a:rPr lang="en-US" sz="1400" spc="-5" dirty="0">
                <a:latin typeface="Arial Narrow" panose="020B0604020202020204" pitchFamily="34" charset="0"/>
                <a:cs typeface="Arial Narrow" panose="020B0604020202020204" pitchFamily="34" charset="0"/>
              </a:rPr>
              <a:t>eligible</a:t>
            </a:r>
            <a:r>
              <a:rPr lang="en-US" sz="1400" spc="220" dirty="0">
                <a:latin typeface="Arial Narrow" panose="020B0604020202020204" pitchFamily="34" charset="0"/>
                <a:cs typeface="Arial Narrow" panose="020B0604020202020204" pitchFamily="34" charset="0"/>
              </a:rPr>
              <a:t> </a:t>
            </a:r>
            <a:r>
              <a:rPr lang="en-US" sz="1400" spc="-5" dirty="0">
                <a:latin typeface="Arial Narrow" panose="020B0604020202020204" pitchFamily="34" charset="0"/>
                <a:cs typeface="Arial Narrow" panose="020B0604020202020204" pitchFamily="34" charset="0"/>
              </a:rPr>
              <a:t>students.</a:t>
            </a:r>
            <a:endParaRPr lang="en-US" sz="1400" dirty="0">
              <a:latin typeface="Arial Narrow" panose="020B0604020202020204" pitchFamily="34" charset="0"/>
              <a:cs typeface="Arial Narrow" panose="020B0604020202020204" pitchFamily="34" charset="0"/>
            </a:endParaRPr>
          </a:p>
          <a:p>
            <a:pPr marL="299085" defTabSz="914400">
              <a:lnSpc>
                <a:spcPct val="100000"/>
              </a:lnSpc>
              <a:spcAft>
                <a:spcPts val="600"/>
              </a:spcAft>
              <a:tabLst>
                <a:tab pos="299085" algn="l"/>
                <a:tab pos="299720" algn="l"/>
              </a:tabLst>
            </a:pPr>
            <a:endParaRPr lang="en-US" sz="1400" spc="-5" dirty="0">
              <a:latin typeface="Arial Narrow" panose="020B0604020202020204" pitchFamily="34" charset="0"/>
              <a:cs typeface="Arial Narrow" panose="020B0604020202020204" pitchFamily="34" charset="0"/>
            </a:endParaRPr>
          </a:p>
          <a:p>
            <a:pPr marL="299085" defTabSz="914400">
              <a:lnSpc>
                <a:spcPct val="100000"/>
              </a:lnSpc>
              <a:spcAft>
                <a:spcPts val="600"/>
              </a:spcAft>
              <a:tabLst>
                <a:tab pos="299085" algn="l"/>
                <a:tab pos="299720" algn="l"/>
              </a:tabLst>
            </a:pPr>
            <a:r>
              <a:rPr lang="en-US" sz="1400" spc="-5" dirty="0">
                <a:latin typeface="Arial Narrow" panose="020B0604020202020204" pitchFamily="34" charset="0"/>
                <a:cs typeface="Arial Narrow" panose="020B0604020202020204" pitchFamily="34" charset="0"/>
              </a:rPr>
              <a:t>Assists students with </a:t>
            </a:r>
            <a:r>
              <a:rPr lang="en-US" sz="1400" spc="-10" dirty="0">
                <a:latin typeface="Arial Narrow" panose="020B0604020202020204" pitchFamily="34" charset="0"/>
                <a:cs typeface="Arial Narrow" panose="020B0604020202020204" pitchFamily="34" charset="0"/>
              </a:rPr>
              <a:t>completing </a:t>
            </a:r>
            <a:r>
              <a:rPr lang="en-US" sz="1400" spc="-5" dirty="0">
                <a:latin typeface="Arial Narrow" panose="020B0604020202020204" pitchFamily="34" charset="0"/>
                <a:cs typeface="Arial Narrow" panose="020B0604020202020204" pitchFamily="34" charset="0"/>
              </a:rPr>
              <a:t>the </a:t>
            </a:r>
            <a:r>
              <a:rPr lang="en-US" sz="1400" spc="-10" dirty="0">
                <a:latin typeface="Arial Narrow" panose="020B0604020202020204" pitchFamily="34" charset="0"/>
                <a:cs typeface="Arial Narrow" panose="020B0604020202020204" pitchFamily="34" charset="0"/>
              </a:rPr>
              <a:t>FWS </a:t>
            </a:r>
            <a:r>
              <a:rPr lang="en-US" sz="1400" spc="-5" dirty="0">
                <a:latin typeface="Arial Narrow" panose="020B0604020202020204" pitchFamily="34" charset="0"/>
                <a:cs typeface="Arial Narrow" panose="020B0604020202020204" pitchFamily="34" charset="0"/>
              </a:rPr>
              <a:t>employment</a:t>
            </a:r>
            <a:r>
              <a:rPr lang="en-US" sz="1400" spc="80" dirty="0">
                <a:latin typeface="Arial Narrow" panose="020B0604020202020204" pitchFamily="34" charset="0"/>
                <a:cs typeface="Arial Narrow" panose="020B0604020202020204" pitchFamily="34" charset="0"/>
              </a:rPr>
              <a:t> </a:t>
            </a:r>
            <a:r>
              <a:rPr lang="en-US" sz="1400" spc="-5" dirty="0">
                <a:latin typeface="Arial Narrow" panose="020B0604020202020204" pitchFamily="34" charset="0"/>
                <a:cs typeface="Arial Narrow" panose="020B0604020202020204" pitchFamily="34" charset="0"/>
              </a:rPr>
              <a:t>paperwork.</a:t>
            </a:r>
            <a:endParaRPr lang="en-US" sz="1400" dirty="0">
              <a:latin typeface="Arial Narrow" panose="020B0604020202020204" pitchFamily="34" charset="0"/>
              <a:cs typeface="Arial Narrow" panose="020B0604020202020204" pitchFamily="34" charset="0"/>
            </a:endParaRPr>
          </a:p>
          <a:p>
            <a:pPr marL="299085" defTabSz="914400">
              <a:lnSpc>
                <a:spcPct val="100000"/>
              </a:lnSpc>
              <a:spcAft>
                <a:spcPts val="600"/>
              </a:spcAft>
              <a:tabLst>
                <a:tab pos="299085" algn="l"/>
                <a:tab pos="299720" algn="l"/>
              </a:tabLst>
            </a:pPr>
            <a:r>
              <a:rPr lang="en-US" sz="1400" spc="-5" dirty="0">
                <a:latin typeface="Arial Narrow" panose="020B0604020202020204" pitchFamily="34" charset="0"/>
                <a:cs typeface="Arial Narrow" panose="020B0604020202020204" pitchFamily="34" charset="0"/>
              </a:rPr>
              <a:t>Assists supervisors with </a:t>
            </a:r>
            <a:r>
              <a:rPr lang="en-US" sz="1400" spc="-10" dirty="0">
                <a:latin typeface="Arial Narrow" panose="020B0604020202020204" pitchFamily="34" charset="0"/>
                <a:cs typeface="Arial Narrow" panose="020B0604020202020204" pitchFamily="34" charset="0"/>
              </a:rPr>
              <a:t>creating </a:t>
            </a:r>
            <a:r>
              <a:rPr lang="en-US" sz="1400" spc="-5" dirty="0">
                <a:latin typeface="Arial Narrow" panose="020B0604020202020204" pitchFamily="34" charset="0"/>
                <a:cs typeface="Arial Narrow" panose="020B0604020202020204" pitchFamily="34" charset="0"/>
              </a:rPr>
              <a:t>job descriptions </a:t>
            </a:r>
            <a:r>
              <a:rPr lang="en-US" sz="1400" spc="-10" dirty="0">
                <a:latin typeface="Arial Narrow" panose="020B0604020202020204" pitchFamily="34" charset="0"/>
                <a:cs typeface="Arial Narrow" panose="020B0604020202020204" pitchFamily="34" charset="0"/>
              </a:rPr>
              <a:t>to hire </a:t>
            </a:r>
            <a:r>
              <a:rPr lang="en-US" sz="1400" spc="-5" dirty="0">
                <a:latin typeface="Arial Narrow" panose="020B0604020202020204" pitchFamily="34" charset="0"/>
                <a:cs typeface="Arial Narrow" panose="020B0604020202020204" pitchFamily="34" charset="0"/>
              </a:rPr>
              <a:t>new </a:t>
            </a:r>
            <a:r>
              <a:rPr lang="en-US" sz="1400" spc="-10" dirty="0">
                <a:latin typeface="Arial Narrow" panose="020B0604020202020204" pitchFamily="34" charset="0"/>
                <a:cs typeface="Arial Narrow" panose="020B0604020202020204" pitchFamily="34" charset="0"/>
              </a:rPr>
              <a:t>FWS</a:t>
            </a:r>
            <a:r>
              <a:rPr lang="en-US" sz="1400" spc="90" dirty="0">
                <a:latin typeface="Arial Narrow" panose="020B0604020202020204" pitchFamily="34" charset="0"/>
                <a:cs typeface="Arial Narrow" panose="020B0604020202020204" pitchFamily="34" charset="0"/>
              </a:rPr>
              <a:t> </a:t>
            </a:r>
            <a:r>
              <a:rPr lang="en-US" sz="1400" spc="-5" dirty="0">
                <a:latin typeface="Arial Narrow" panose="020B0604020202020204" pitchFamily="34" charset="0"/>
                <a:cs typeface="Arial Narrow" panose="020B0604020202020204" pitchFamily="34" charset="0"/>
              </a:rPr>
              <a:t>students.</a:t>
            </a:r>
            <a:endParaRPr lang="en-US" sz="1400" dirty="0">
              <a:latin typeface="Arial Narrow" panose="020B0604020202020204" pitchFamily="34" charset="0"/>
              <a:cs typeface="Arial Narrow" panose="020B0604020202020204" pitchFamily="34" charset="0"/>
            </a:endParaRPr>
          </a:p>
          <a:p>
            <a:pPr marL="299085" defTabSz="914400">
              <a:lnSpc>
                <a:spcPct val="100000"/>
              </a:lnSpc>
              <a:spcAft>
                <a:spcPts val="600"/>
              </a:spcAft>
              <a:tabLst>
                <a:tab pos="299085" algn="l"/>
                <a:tab pos="299720" algn="l"/>
              </a:tabLst>
            </a:pPr>
            <a:r>
              <a:rPr lang="en-US" sz="1400" spc="-5" dirty="0">
                <a:latin typeface="Arial Narrow" panose="020B0604020202020204" pitchFamily="34" charset="0"/>
                <a:cs typeface="Arial Narrow" panose="020B0604020202020204" pitchFamily="34" charset="0"/>
              </a:rPr>
              <a:t>Collects </a:t>
            </a:r>
            <a:r>
              <a:rPr lang="en-US" sz="1400" dirty="0">
                <a:latin typeface="Arial Narrow" panose="020B0604020202020204" pitchFamily="34" charset="0"/>
                <a:cs typeface="Arial Narrow" panose="020B0604020202020204" pitchFamily="34" charset="0"/>
              </a:rPr>
              <a:t>and </a:t>
            </a:r>
            <a:r>
              <a:rPr lang="en-US" sz="1400" spc="-10" dirty="0">
                <a:latin typeface="Arial Narrow" panose="020B0604020202020204" pitchFamily="34" charset="0"/>
                <a:cs typeface="Arial Narrow" panose="020B0604020202020204" pitchFamily="34" charset="0"/>
              </a:rPr>
              <a:t>reviews </a:t>
            </a:r>
            <a:r>
              <a:rPr lang="en-US" sz="1400" spc="-5" dirty="0">
                <a:latin typeface="Arial Narrow" panose="020B0604020202020204" pitchFamily="34" charset="0"/>
                <a:cs typeface="Arial Narrow" panose="020B0604020202020204" pitchFamily="34" charset="0"/>
              </a:rPr>
              <a:t>all </a:t>
            </a:r>
            <a:r>
              <a:rPr lang="en-US" sz="1400" spc="-10" dirty="0">
                <a:latin typeface="Arial Narrow" panose="020B0604020202020204" pitchFamily="34" charset="0"/>
                <a:cs typeface="Arial Narrow" panose="020B0604020202020204" pitchFamily="34" charset="0"/>
              </a:rPr>
              <a:t>FWS </a:t>
            </a:r>
            <a:r>
              <a:rPr lang="en-US" sz="1400" spc="-5" dirty="0">
                <a:latin typeface="Arial Narrow" panose="020B0604020202020204" pitchFamily="34" charset="0"/>
                <a:cs typeface="Arial Narrow" panose="020B0604020202020204" pitchFamily="34" charset="0"/>
              </a:rPr>
              <a:t>employment documents </a:t>
            </a:r>
            <a:r>
              <a:rPr lang="en-US" sz="1400" spc="-10" dirty="0">
                <a:latin typeface="Arial Narrow" panose="020B0604020202020204" pitchFamily="34" charset="0"/>
                <a:cs typeface="Arial Narrow" panose="020B0604020202020204" pitchFamily="34" charset="0"/>
              </a:rPr>
              <a:t>from </a:t>
            </a:r>
            <a:r>
              <a:rPr lang="en-US" sz="1400" spc="-5" dirty="0">
                <a:latin typeface="Arial Narrow" panose="020B0604020202020204" pitchFamily="34" charset="0"/>
                <a:cs typeface="Arial Narrow" panose="020B0604020202020204" pitchFamily="34" charset="0"/>
              </a:rPr>
              <a:t>students </a:t>
            </a:r>
            <a:r>
              <a:rPr lang="en-US" sz="1400" dirty="0">
                <a:latin typeface="Arial Narrow" panose="020B0604020202020204" pitchFamily="34" charset="0"/>
                <a:cs typeface="Arial Narrow" panose="020B0604020202020204" pitchFamily="34" charset="0"/>
              </a:rPr>
              <a:t>and</a:t>
            </a:r>
            <a:r>
              <a:rPr lang="en-US" sz="1400" spc="85" dirty="0">
                <a:latin typeface="Arial Narrow" panose="020B0604020202020204" pitchFamily="34" charset="0"/>
                <a:cs typeface="Arial Narrow" panose="020B0604020202020204" pitchFamily="34" charset="0"/>
              </a:rPr>
              <a:t> </a:t>
            </a:r>
            <a:r>
              <a:rPr lang="en-US" sz="1400" spc="-5" dirty="0">
                <a:latin typeface="Arial Narrow" panose="020B0604020202020204" pitchFamily="34" charset="0"/>
                <a:cs typeface="Arial Narrow" panose="020B0604020202020204" pitchFamily="34" charset="0"/>
              </a:rPr>
              <a:t>supervisors.</a:t>
            </a:r>
            <a:endParaRPr lang="en-US" sz="1400" dirty="0">
              <a:latin typeface="Arial Narrow" panose="020B0604020202020204" pitchFamily="34" charset="0"/>
              <a:cs typeface="Arial Narrow" panose="020B0604020202020204" pitchFamily="34" charset="0"/>
            </a:endParaRPr>
          </a:p>
          <a:p>
            <a:pPr marL="299085" defTabSz="914400">
              <a:lnSpc>
                <a:spcPct val="100000"/>
              </a:lnSpc>
              <a:spcAft>
                <a:spcPts val="600"/>
              </a:spcAft>
              <a:tabLst>
                <a:tab pos="299085" algn="l"/>
                <a:tab pos="299720" algn="l"/>
              </a:tabLst>
            </a:pPr>
            <a:r>
              <a:rPr lang="en-US" sz="1400" spc="-10" dirty="0">
                <a:latin typeface="Arial Narrow" panose="020B0604020202020204" pitchFamily="34" charset="0"/>
                <a:cs typeface="Arial Narrow" panose="020B0604020202020204" pitchFamily="34" charset="0"/>
              </a:rPr>
              <a:t>Receive </a:t>
            </a:r>
            <a:r>
              <a:rPr lang="en-US" sz="1400" dirty="0">
                <a:latin typeface="Arial Narrow" panose="020B0604020202020204" pitchFamily="34" charset="0"/>
                <a:cs typeface="Arial Narrow" panose="020B0604020202020204" pitchFamily="34" charset="0"/>
              </a:rPr>
              <a:t>and </a:t>
            </a:r>
            <a:r>
              <a:rPr lang="en-US" sz="1400" spc="-5" dirty="0">
                <a:latin typeface="Arial Narrow" panose="020B0604020202020204" pitchFamily="34" charset="0"/>
                <a:cs typeface="Arial Narrow" panose="020B0604020202020204" pitchFamily="34" charset="0"/>
              </a:rPr>
              <a:t>process</a:t>
            </a:r>
            <a:r>
              <a:rPr lang="en-US" sz="1400" spc="-50" dirty="0">
                <a:latin typeface="Arial Narrow" panose="020B0604020202020204" pitchFamily="34" charset="0"/>
                <a:cs typeface="Arial Narrow" panose="020B0604020202020204" pitchFamily="34" charset="0"/>
              </a:rPr>
              <a:t> </a:t>
            </a:r>
            <a:r>
              <a:rPr lang="en-US" sz="1400" spc="-5" dirty="0">
                <a:latin typeface="Arial Narrow" panose="020B0604020202020204" pitchFamily="34" charset="0"/>
                <a:cs typeface="Arial Narrow" panose="020B0604020202020204" pitchFamily="34" charset="0"/>
              </a:rPr>
              <a:t>timesheets.</a:t>
            </a:r>
            <a:endParaRPr lang="en-US" sz="1400" dirty="0">
              <a:latin typeface="Arial Narrow" panose="020B0604020202020204" pitchFamily="34" charset="0"/>
              <a:cs typeface="Arial Narrow" panose="020B0604020202020204" pitchFamily="34" charset="0"/>
            </a:endParaRPr>
          </a:p>
          <a:p>
            <a:pPr marL="299085" marR="5080" defTabSz="914400">
              <a:lnSpc>
                <a:spcPct val="100000"/>
              </a:lnSpc>
              <a:spcAft>
                <a:spcPts val="600"/>
              </a:spcAft>
              <a:tabLst>
                <a:tab pos="299085" algn="l"/>
                <a:tab pos="299720" algn="l"/>
              </a:tabLst>
            </a:pPr>
            <a:r>
              <a:rPr lang="en-US" sz="1400" spc="-10" dirty="0">
                <a:latin typeface="Arial Narrow" panose="020B0604020202020204" pitchFamily="34" charset="0"/>
                <a:cs typeface="Arial Narrow" panose="020B0604020202020204" pitchFamily="34" charset="0"/>
              </a:rPr>
              <a:t>Respond to </a:t>
            </a:r>
            <a:r>
              <a:rPr lang="en-US" sz="1400" spc="-5" dirty="0">
                <a:latin typeface="Arial Narrow" panose="020B0604020202020204" pitchFamily="34" charset="0"/>
                <a:cs typeface="Arial Narrow" panose="020B0604020202020204" pitchFamily="34" charset="0"/>
              </a:rPr>
              <a:t>inquiries </a:t>
            </a:r>
            <a:r>
              <a:rPr lang="en-US" sz="1400" spc="-10" dirty="0">
                <a:latin typeface="Arial Narrow" panose="020B0604020202020204" pitchFamily="34" charset="0"/>
                <a:cs typeface="Arial Narrow" panose="020B0604020202020204" pitchFamily="34" charset="0"/>
              </a:rPr>
              <a:t>from </a:t>
            </a:r>
            <a:r>
              <a:rPr lang="en-US" sz="1400" spc="-5" dirty="0">
                <a:latin typeface="Arial Narrow" panose="020B0604020202020204" pitchFamily="34" charset="0"/>
                <a:cs typeface="Arial Narrow" panose="020B0604020202020204" pitchFamily="34" charset="0"/>
              </a:rPr>
              <a:t>students about </a:t>
            </a:r>
            <a:r>
              <a:rPr lang="en-US" sz="1400" spc="-10" dirty="0">
                <a:latin typeface="Arial Narrow" panose="020B0604020202020204" pitchFamily="34" charset="0"/>
                <a:cs typeface="Arial Narrow" panose="020B0604020202020204" pitchFamily="34" charset="0"/>
              </a:rPr>
              <a:t>hours </a:t>
            </a:r>
            <a:r>
              <a:rPr lang="en-US" sz="1400" spc="-5" dirty="0">
                <a:latin typeface="Arial Narrow" panose="020B0604020202020204" pitchFamily="34" charset="0"/>
                <a:cs typeface="Arial Narrow" panose="020B0604020202020204" pitchFamily="34" charset="0"/>
              </a:rPr>
              <a:t>remaining, in </a:t>
            </a:r>
            <a:r>
              <a:rPr lang="en-US" sz="1400" spc="-10" dirty="0">
                <a:latin typeface="Arial Narrow" panose="020B0604020202020204" pitchFamily="34" charset="0"/>
                <a:cs typeface="Arial Narrow" panose="020B0604020202020204" pitchFamily="34" charset="0"/>
              </a:rPr>
              <a:t>person </a:t>
            </a:r>
            <a:r>
              <a:rPr lang="en-US" sz="1400" dirty="0">
                <a:latin typeface="Arial Narrow" panose="020B0604020202020204" pitchFamily="34" charset="0"/>
                <a:cs typeface="Arial Narrow" panose="020B0604020202020204" pitchFamily="34" charset="0"/>
              </a:rPr>
              <a:t>and </a:t>
            </a:r>
            <a:r>
              <a:rPr lang="en-US" sz="1400" spc="-5" dirty="0">
                <a:latin typeface="Arial Narrow" panose="020B0604020202020204" pitchFamily="34" charset="0"/>
                <a:cs typeface="Arial Narrow" panose="020B0604020202020204" pitchFamily="34" charset="0"/>
              </a:rPr>
              <a:t>via email </a:t>
            </a:r>
            <a:r>
              <a:rPr lang="en-US" sz="1400" dirty="0">
                <a:latin typeface="Arial Narrow" panose="020B0604020202020204" pitchFamily="34" charset="0"/>
                <a:cs typeface="Arial Narrow" panose="020B0604020202020204" pitchFamily="34" charset="0"/>
              </a:rPr>
              <a:t>and </a:t>
            </a:r>
            <a:r>
              <a:rPr lang="en-US" sz="1400" spc="-5" dirty="0">
                <a:latin typeface="Arial Narrow" panose="020B0604020202020204" pitchFamily="34" charset="0"/>
                <a:cs typeface="Arial Narrow" panose="020B0604020202020204" pitchFamily="34" charset="0"/>
              </a:rPr>
              <a:t>phone.</a:t>
            </a:r>
            <a:endParaRPr lang="en-US" sz="1400" dirty="0">
              <a:latin typeface="Arial Narrow" panose="020B0604020202020204" pitchFamily="34" charset="0"/>
              <a:cs typeface="Arial Narrow" panose="020B0604020202020204" pitchFamily="34" charset="0"/>
            </a:endParaRPr>
          </a:p>
          <a:p>
            <a:pPr marL="299085" defTabSz="914400">
              <a:lnSpc>
                <a:spcPct val="100000"/>
              </a:lnSpc>
              <a:spcAft>
                <a:spcPts val="600"/>
              </a:spcAft>
              <a:tabLst>
                <a:tab pos="299085" algn="l"/>
                <a:tab pos="299720" algn="l"/>
              </a:tabLst>
            </a:pPr>
            <a:r>
              <a:rPr lang="en-US" sz="1400" spc="-5" dirty="0">
                <a:latin typeface="Arial Narrow" panose="020B0604020202020204" pitchFamily="34" charset="0"/>
                <a:cs typeface="Arial Narrow" panose="020B0604020202020204" pitchFamily="34" charset="0"/>
              </a:rPr>
              <a:t>Assist in </a:t>
            </a:r>
            <a:r>
              <a:rPr lang="en-US" sz="1400" spc="-15" dirty="0">
                <a:latin typeface="Arial Narrow" panose="020B0604020202020204" pitchFamily="34" charset="0"/>
                <a:cs typeface="Arial Narrow" panose="020B0604020202020204" pitchFamily="34" charset="0"/>
              </a:rPr>
              <a:t>recordkeeping for </a:t>
            </a:r>
            <a:r>
              <a:rPr lang="en-US" sz="1400" spc="-5" dirty="0">
                <a:latin typeface="Arial Narrow" panose="020B0604020202020204" pitchFamily="34" charset="0"/>
                <a:cs typeface="Arial Narrow" panose="020B0604020202020204" pitchFamily="34" charset="0"/>
              </a:rPr>
              <a:t>the</a:t>
            </a:r>
            <a:r>
              <a:rPr lang="en-US" sz="1400" spc="35" dirty="0">
                <a:latin typeface="Arial Narrow" panose="020B0604020202020204" pitchFamily="34" charset="0"/>
                <a:cs typeface="Arial Narrow" panose="020B0604020202020204" pitchFamily="34" charset="0"/>
              </a:rPr>
              <a:t> </a:t>
            </a:r>
            <a:r>
              <a:rPr lang="en-US" sz="1400" spc="-5" dirty="0">
                <a:latin typeface="Arial Narrow" panose="020B0604020202020204" pitchFamily="34" charset="0"/>
                <a:cs typeface="Arial Narrow" panose="020B0604020202020204" pitchFamily="34" charset="0"/>
              </a:rPr>
              <a:t>students.</a:t>
            </a:r>
            <a:endParaRPr lang="en-US" sz="1400" dirty="0">
              <a:latin typeface="Arial Narrow" panose="020B0604020202020204" pitchFamily="34" charset="0"/>
              <a:cs typeface="Arial Narrow" panose="020B0604020202020204" pitchFamily="34" charset="0"/>
            </a:endParaRPr>
          </a:p>
          <a:p>
            <a:pPr marL="299085" defTabSz="914400">
              <a:lnSpc>
                <a:spcPct val="100000"/>
              </a:lnSpc>
              <a:spcAft>
                <a:spcPts val="600"/>
              </a:spcAft>
              <a:tabLst>
                <a:tab pos="299085" algn="l"/>
                <a:tab pos="299720" algn="l"/>
              </a:tabLst>
            </a:pPr>
            <a:r>
              <a:rPr lang="en-US" sz="1400" spc="-5" dirty="0">
                <a:latin typeface="Arial Narrow" panose="020B0604020202020204" pitchFamily="34" charset="0"/>
                <a:cs typeface="Arial Narrow" panose="020B0604020202020204" pitchFamily="34" charset="0"/>
              </a:rPr>
              <a:t>Assist in </a:t>
            </a:r>
            <a:r>
              <a:rPr lang="en-US" sz="1400" spc="-10" dirty="0">
                <a:latin typeface="Arial Narrow" panose="020B0604020202020204" pitchFamily="34" charset="0"/>
                <a:cs typeface="Arial Narrow" panose="020B0604020202020204" pitchFamily="34" charset="0"/>
              </a:rPr>
              <a:t>collecting </a:t>
            </a:r>
            <a:r>
              <a:rPr lang="en-US" sz="1400" spc="-5" dirty="0">
                <a:latin typeface="Arial Narrow" panose="020B0604020202020204" pitchFamily="34" charset="0"/>
                <a:cs typeface="Arial Narrow" panose="020B0604020202020204" pitchFamily="34" charset="0"/>
              </a:rPr>
              <a:t>documents </a:t>
            </a:r>
            <a:r>
              <a:rPr lang="en-US" sz="1400" spc="-10" dirty="0">
                <a:latin typeface="Arial Narrow" panose="020B0604020202020204" pitchFamily="34" charset="0"/>
                <a:cs typeface="Arial Narrow" panose="020B0604020202020204" pitchFamily="34" charset="0"/>
              </a:rPr>
              <a:t>from</a:t>
            </a:r>
            <a:r>
              <a:rPr lang="en-US" sz="1400" spc="30" dirty="0">
                <a:latin typeface="Arial Narrow" panose="020B0604020202020204" pitchFamily="34" charset="0"/>
                <a:cs typeface="Arial Narrow" panose="020B0604020202020204" pitchFamily="34" charset="0"/>
              </a:rPr>
              <a:t> </a:t>
            </a:r>
            <a:r>
              <a:rPr lang="en-US" sz="1400" spc="-5" dirty="0">
                <a:latin typeface="Arial Narrow" panose="020B0604020202020204" pitchFamily="34" charset="0"/>
                <a:cs typeface="Arial Narrow" panose="020B0604020202020204" pitchFamily="34" charset="0"/>
              </a:rPr>
              <a:t>students.</a:t>
            </a:r>
            <a:endParaRPr lang="en-US" sz="1400" dirty="0">
              <a:latin typeface="Arial Narrow" panose="020B0604020202020204" pitchFamily="34" charset="0"/>
              <a:cs typeface="Arial Narrow" panose="020B0604020202020204" pitchFamily="34" charset="0"/>
            </a:endParaRPr>
          </a:p>
        </p:txBody>
      </p:sp>
      <p:cxnSp>
        <p:nvCxnSpPr>
          <p:cNvPr id="12" name="Straight Connector 11">
            <a:extLst>
              <a:ext uri="{FF2B5EF4-FFF2-40B4-BE49-F238E27FC236}">
                <a16:creationId xmlns:a16="http://schemas.microsoft.com/office/drawing/2014/main" id="{8B07030D-A676-CF49-8819-AAF274948685}"/>
              </a:ext>
            </a:extLst>
          </p:cNvPr>
          <p:cNvCxnSpPr/>
          <p:nvPr/>
        </p:nvCxnSpPr>
        <p:spPr>
          <a:xfrm>
            <a:off x="3429000" y="1816100"/>
            <a:ext cx="0" cy="3225800"/>
          </a:xfrm>
          <a:prstGeom prst="line">
            <a:avLst/>
          </a:prstGeom>
          <a:ln w="31750" cap="rnd"/>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lIns="91440" tIns="45720" rIns="91440" bIns="45720" rtlCol="0" anchor="ctr">
            <a:normAutofit/>
          </a:bodyPr>
          <a:lstStyle/>
          <a:p>
            <a:pPr marL="12700" defTabSz="914400"/>
            <a:r>
              <a:rPr lang="en-US" sz="2400" b="0" i="0" kern="1200" cap="all" spc="-15" dirty="0">
                <a:solidFill>
                  <a:schemeClr val="accent5">
                    <a:lumMod val="50000"/>
                  </a:schemeClr>
                </a:solidFill>
                <a:effectLst/>
                <a:latin typeface="+mj-lt"/>
                <a:ea typeface="+mj-ea"/>
                <a:cs typeface="+mj-cs"/>
              </a:rPr>
              <a:t>Contact</a:t>
            </a:r>
            <a:r>
              <a:rPr lang="en-US" sz="2400" b="0" i="0" kern="1200" cap="all" spc="-40" dirty="0">
                <a:solidFill>
                  <a:schemeClr val="accent5">
                    <a:lumMod val="50000"/>
                  </a:schemeClr>
                </a:solidFill>
                <a:effectLst/>
                <a:latin typeface="+mj-lt"/>
                <a:ea typeface="+mj-ea"/>
                <a:cs typeface="+mj-cs"/>
              </a:rPr>
              <a:t> </a:t>
            </a:r>
            <a:r>
              <a:rPr lang="en-US" sz="2400" b="0" i="0" kern="1200" cap="all" spc="-15" dirty="0">
                <a:solidFill>
                  <a:schemeClr val="accent5">
                    <a:lumMod val="50000"/>
                  </a:schemeClr>
                </a:solidFill>
                <a:effectLst/>
                <a:latin typeface="+mj-lt"/>
                <a:ea typeface="+mj-ea"/>
                <a:cs typeface="+mj-cs"/>
              </a:rPr>
              <a:t>Information</a:t>
            </a:r>
            <a:endParaRPr lang="en-US" sz="2400" b="0" i="0" kern="1200" cap="all" dirty="0">
              <a:solidFill>
                <a:schemeClr val="accent5">
                  <a:lumMod val="50000"/>
                </a:schemeClr>
              </a:solidFill>
              <a:effectLst/>
              <a:latin typeface="+mj-lt"/>
              <a:ea typeface="+mj-ea"/>
              <a:cs typeface="+mj-cs"/>
            </a:endParaRPr>
          </a:p>
        </p:txBody>
      </p:sp>
      <p:sp>
        <p:nvSpPr>
          <p:cNvPr id="2" name="Content Placeholder 1">
            <a:extLst>
              <a:ext uri="{FF2B5EF4-FFF2-40B4-BE49-F238E27FC236}">
                <a16:creationId xmlns:a16="http://schemas.microsoft.com/office/drawing/2014/main" id="{FF75277D-8B88-3B41-BD20-828D4132F26F}"/>
              </a:ext>
            </a:extLst>
          </p:cNvPr>
          <p:cNvSpPr>
            <a:spLocks noGrp="1"/>
          </p:cNvSpPr>
          <p:nvPr>
            <p:ph idx="1"/>
          </p:nvPr>
        </p:nvSpPr>
        <p:spPr/>
        <p:txBody>
          <a:bodyPr/>
          <a:lstStyle/>
          <a:p>
            <a:pPr marL="0" indent="0" defTabSz="914400">
              <a:spcAft>
                <a:spcPts val="600"/>
              </a:spcAft>
              <a:buNone/>
            </a:pPr>
            <a:r>
              <a:rPr lang="en-US" spc="-10" dirty="0">
                <a:latin typeface="Arial Narrow" panose="020B0604020202020204" pitchFamily="34" charset="0"/>
                <a:cs typeface="Arial Narrow" panose="020B0604020202020204" pitchFamily="34" charset="0"/>
              </a:rPr>
              <a:t>INTERIM FEDERAL </a:t>
            </a:r>
            <a:r>
              <a:rPr lang="en-US" spc="-20" dirty="0">
                <a:latin typeface="Arial Narrow" panose="020B0604020202020204" pitchFamily="34" charset="0"/>
                <a:cs typeface="Arial Narrow" panose="020B0604020202020204" pitchFamily="34" charset="0"/>
              </a:rPr>
              <a:t>WORK </a:t>
            </a:r>
            <a:r>
              <a:rPr lang="en-US" dirty="0">
                <a:latin typeface="Arial Narrow" panose="020B0604020202020204" pitchFamily="34" charset="0"/>
                <a:cs typeface="Arial Narrow" panose="020B0604020202020204" pitchFamily="34" charset="0"/>
              </a:rPr>
              <a:t>STUDY</a:t>
            </a:r>
            <a:r>
              <a:rPr lang="en-US" spc="-70" dirty="0">
                <a:latin typeface="Arial Narrow" panose="020B0604020202020204" pitchFamily="34" charset="0"/>
                <a:cs typeface="Arial Narrow" panose="020B0604020202020204" pitchFamily="34" charset="0"/>
              </a:rPr>
              <a:t> </a:t>
            </a:r>
            <a:r>
              <a:rPr lang="en-US" spc="-10" dirty="0">
                <a:latin typeface="Arial Narrow" panose="020B0604020202020204" pitchFamily="34" charset="0"/>
                <a:cs typeface="Arial Narrow" panose="020B0604020202020204" pitchFamily="34" charset="0"/>
              </a:rPr>
              <a:t>COORDINATOR</a:t>
            </a:r>
            <a:endParaRPr lang="en-US" dirty="0">
              <a:latin typeface="Arial Narrow" panose="020B0604020202020204" pitchFamily="34" charset="0"/>
              <a:cs typeface="Arial Narrow" panose="020B0604020202020204" pitchFamily="34" charset="0"/>
            </a:endParaRPr>
          </a:p>
          <a:p>
            <a:pPr marL="12700" defTabSz="914400">
              <a:spcAft>
                <a:spcPts val="600"/>
              </a:spcAft>
            </a:pPr>
            <a:r>
              <a:rPr lang="en-US" spc="-5" dirty="0">
                <a:latin typeface="Arial Narrow" panose="020B0604020202020204" pitchFamily="34" charset="0"/>
                <a:cs typeface="Arial Narrow" panose="020B0604020202020204" pitchFamily="34" charset="0"/>
              </a:rPr>
              <a:t>Nneka Charles</a:t>
            </a:r>
          </a:p>
          <a:p>
            <a:pPr marL="12700" defTabSz="914400">
              <a:spcAft>
                <a:spcPts val="600"/>
              </a:spcAft>
            </a:pPr>
            <a:r>
              <a:rPr lang="en-US" spc="-5" dirty="0">
                <a:latin typeface="Arial Narrow" panose="020B0604020202020204" pitchFamily="34" charset="0"/>
                <a:cs typeface="Arial Narrow" panose="020B0604020202020204" pitchFamily="34" charset="0"/>
              </a:rPr>
              <a:t>Email: </a:t>
            </a:r>
            <a:r>
              <a:rPr lang="en-US" spc="-5" dirty="0" err="1">
                <a:latin typeface="Arial Narrow" panose="020B0604020202020204" pitchFamily="34" charset="0"/>
                <a:cs typeface="Arial Narrow" panose="020B0604020202020204" pitchFamily="34" charset="0"/>
              </a:rPr>
              <a:t>Nneka.charles@baruch.cuny.edu</a:t>
            </a:r>
            <a:endParaRPr lang="en-US" spc="-5" dirty="0">
              <a:latin typeface="Arial Narrow" panose="020B0604020202020204" pitchFamily="34" charset="0"/>
              <a:cs typeface="Arial Narrow" panose="020B0604020202020204" pitchFamily="34" charset="0"/>
            </a:endParaRPr>
          </a:p>
          <a:p>
            <a:pPr marL="12700" defTabSz="914400">
              <a:spcAft>
                <a:spcPts val="600"/>
              </a:spcAft>
            </a:pPr>
            <a:r>
              <a:rPr lang="en-US" spc="-5" dirty="0">
                <a:latin typeface="Arial Narrow" panose="020B0604020202020204" pitchFamily="34" charset="0"/>
                <a:cs typeface="Arial Narrow" panose="020B0604020202020204" pitchFamily="34" charset="0"/>
              </a:rPr>
              <a:t>Phone:</a:t>
            </a:r>
            <a:r>
              <a:rPr lang="en-US" spc="-25" dirty="0">
                <a:latin typeface="Arial Narrow" panose="020B0604020202020204" pitchFamily="34" charset="0"/>
                <a:cs typeface="Arial Narrow" panose="020B0604020202020204" pitchFamily="34" charset="0"/>
              </a:rPr>
              <a:t> </a:t>
            </a:r>
            <a:r>
              <a:rPr lang="en-US" spc="-5" dirty="0">
                <a:latin typeface="Arial Narrow" panose="020B0604020202020204" pitchFamily="34" charset="0"/>
                <a:cs typeface="Arial Narrow" panose="020B0604020202020204" pitchFamily="34" charset="0"/>
              </a:rPr>
              <a:t>646-312-1252</a:t>
            </a:r>
            <a:endParaRPr lang="en-US" dirty="0">
              <a:latin typeface="Arial Narrow" panose="020B0604020202020204" pitchFamily="34" charset="0"/>
              <a:cs typeface="Arial Narrow" panose="020B0604020202020204" pitchFamily="34" charset="0"/>
            </a:endParaRPr>
          </a:p>
          <a:p>
            <a:pPr marL="12700" defTabSz="914400">
              <a:spcAft>
                <a:spcPts val="600"/>
              </a:spcAft>
            </a:pPr>
            <a:r>
              <a:rPr lang="en-US" spc="-5" dirty="0">
                <a:latin typeface="Arial Narrow" panose="020B0604020202020204" pitchFamily="34" charset="0"/>
                <a:cs typeface="Arial Narrow" panose="020B0604020202020204" pitchFamily="34" charset="0"/>
              </a:rPr>
              <a:t>Address: </a:t>
            </a:r>
            <a:r>
              <a:rPr lang="en-US" dirty="0">
                <a:latin typeface="Arial Narrow" panose="020B0604020202020204" pitchFamily="34" charset="0"/>
                <a:cs typeface="Arial Narrow" panose="020B0604020202020204" pitchFamily="34" charset="0"/>
              </a:rPr>
              <a:t>151 </a:t>
            </a:r>
            <a:r>
              <a:rPr lang="en-US" spc="-5" dirty="0">
                <a:latin typeface="Arial Narrow" panose="020B0604020202020204" pitchFamily="34" charset="0"/>
                <a:cs typeface="Arial Narrow" panose="020B0604020202020204" pitchFamily="34" charset="0"/>
              </a:rPr>
              <a:t>E. 25</a:t>
            </a:r>
            <a:r>
              <a:rPr lang="en-US" spc="-7" baseline="25462" dirty="0">
                <a:latin typeface="Arial Narrow" panose="020B0604020202020204" pitchFamily="34" charset="0"/>
                <a:cs typeface="Arial Narrow" panose="020B0604020202020204" pitchFamily="34" charset="0"/>
              </a:rPr>
              <a:t>th </a:t>
            </a:r>
            <a:r>
              <a:rPr lang="en-US" spc="-5" dirty="0">
                <a:latin typeface="Arial Narrow" panose="020B0604020202020204" pitchFamily="34" charset="0"/>
                <a:cs typeface="Arial Narrow" panose="020B0604020202020204" pitchFamily="34" charset="0"/>
              </a:rPr>
              <a:t>St, </a:t>
            </a:r>
            <a:r>
              <a:rPr lang="en-US" dirty="0">
                <a:latin typeface="Arial Narrow" panose="020B0604020202020204" pitchFamily="34" charset="0"/>
                <a:cs typeface="Arial Narrow" panose="020B0604020202020204" pitchFamily="34" charset="0"/>
              </a:rPr>
              <a:t>8</a:t>
            </a:r>
            <a:r>
              <a:rPr lang="en-US" baseline="25462" dirty="0">
                <a:latin typeface="Arial Narrow" panose="020B0604020202020204" pitchFamily="34" charset="0"/>
                <a:cs typeface="Arial Narrow" panose="020B0604020202020204" pitchFamily="34" charset="0"/>
              </a:rPr>
              <a:t>th</a:t>
            </a:r>
            <a:r>
              <a:rPr lang="en-US" spc="-37" baseline="25462" dirty="0">
                <a:latin typeface="Arial Narrow" panose="020B0604020202020204" pitchFamily="34" charset="0"/>
                <a:cs typeface="Arial Narrow" panose="020B0604020202020204" pitchFamily="34" charset="0"/>
              </a:rPr>
              <a:t> </a:t>
            </a:r>
            <a:r>
              <a:rPr lang="en-US" spc="-5" dirty="0">
                <a:latin typeface="Arial Narrow" panose="020B0604020202020204" pitchFamily="34" charset="0"/>
                <a:cs typeface="Arial Narrow" panose="020B0604020202020204" pitchFamily="34" charset="0"/>
              </a:rPr>
              <a:t>Floor</a:t>
            </a:r>
            <a:endParaRPr lang="en-US" dirty="0">
              <a:latin typeface="Arial Narrow" panose="020B0604020202020204" pitchFamily="34" charset="0"/>
              <a:cs typeface="Arial Narrow" panose="020B0604020202020204" pitchFamily="34" charset="0"/>
            </a:endParaRPr>
          </a:p>
        </p:txBody>
      </p:sp>
      <p:pic>
        <p:nvPicPr>
          <p:cNvPr id="6" name="Picture 5">
            <a:extLst>
              <a:ext uri="{FF2B5EF4-FFF2-40B4-BE49-F238E27FC236}">
                <a16:creationId xmlns:a16="http://schemas.microsoft.com/office/drawing/2014/main" id="{BC2EEF51-14E1-324B-86A1-8066DAB411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4719" y="6172200"/>
            <a:ext cx="2258291" cy="304800"/>
          </a:xfrm>
          <a:prstGeom prst="rect">
            <a:avLst/>
          </a:prstGeom>
          <a:effectLst>
            <a:outerShdw blurRad="50800" dist="38100" dir="2700000" algn="tl" rotWithShape="0">
              <a:prstClr val="black">
                <a:alpha val="40000"/>
              </a:prstClr>
            </a:outerShdw>
          </a:effectLst>
        </p:spPr>
      </p:pic>
    </p:spTree>
  </p:cSld>
  <p:clrMapOvr>
    <a:masterClrMapping/>
  </p:clrMapOvr>
  <p:transition spd="slow" advClick="0">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group of people walking down a street&#10;&#10;Description automatically generated with medium confidence">
            <a:extLst>
              <a:ext uri="{FF2B5EF4-FFF2-40B4-BE49-F238E27FC236}">
                <a16:creationId xmlns:a16="http://schemas.microsoft.com/office/drawing/2014/main" id="{739E8EA9-4660-4DE3-AA50-FFA856A19E3F}"/>
              </a:ext>
            </a:extLst>
          </p:cNvPr>
          <p:cNvPicPr>
            <a:picLocks noChangeAspect="1"/>
          </p:cNvPicPr>
          <p:nvPr/>
        </p:nvPicPr>
        <p:blipFill rotWithShape="1">
          <a:blip r:embed="rId3">
            <a:alphaModFix amt="68000"/>
            <a:extLst>
              <a:ext uri="{BEBA8EAE-BF5A-486C-A8C5-ECC9F3942E4B}">
                <a14:imgProps xmlns:a14="http://schemas.microsoft.com/office/drawing/2010/main">
                  <a14:imgLayer r:embed="rId4">
                    <a14:imgEffect>
                      <a14:brightnessContrast bright="-33000"/>
                    </a14:imgEffect>
                  </a14:imgLayer>
                </a14:imgProps>
              </a:ext>
              <a:ext uri="{28A0092B-C50C-407E-A947-70E740481C1C}">
                <a14:useLocalDpi xmlns:a14="http://schemas.microsoft.com/office/drawing/2010/main" val="0"/>
              </a:ext>
            </a:extLst>
          </a:blip>
          <a:srcRect l="11382" r="13620"/>
          <a:stretch/>
        </p:blipFill>
        <p:spPr>
          <a:xfrm>
            <a:off x="228" y="10"/>
            <a:ext cx="9143772" cy="6857990"/>
          </a:xfrm>
          <a:prstGeom prst="rect">
            <a:avLst/>
          </a:prstGeom>
        </p:spPr>
      </p:pic>
      <p:sp>
        <p:nvSpPr>
          <p:cNvPr id="15"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34225" y="443732"/>
            <a:ext cx="608265"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7"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2477" y="540921"/>
            <a:ext cx="3730436"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9" name="Rectangle 18">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9144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object 3"/>
          <p:cNvSpPr txBox="1">
            <a:spLocks noGrp="1"/>
          </p:cNvSpPr>
          <p:nvPr>
            <p:ph type="title"/>
          </p:nvPr>
        </p:nvSpPr>
        <p:spPr>
          <a:xfrm>
            <a:off x="847703" y="1600200"/>
            <a:ext cx="2460903" cy="3657600"/>
          </a:xfrm>
          <a:prstGeom prst="rect">
            <a:avLst/>
          </a:prstGeom>
        </p:spPr>
        <p:txBody>
          <a:bodyPr vert="horz" lIns="91440" tIns="45720" rIns="91440" bIns="45720" rtlCol="0" anchor="ctr">
            <a:normAutofit/>
          </a:bodyPr>
          <a:lstStyle/>
          <a:p>
            <a:pPr marL="12700" defTabSz="914400"/>
            <a:r>
              <a:rPr lang="en-US" sz="2400" spc="-10" dirty="0"/>
              <a:t>Benefits </a:t>
            </a:r>
            <a:br>
              <a:rPr lang="en-US" sz="2400" spc="-10" dirty="0"/>
            </a:br>
            <a:r>
              <a:rPr lang="en-US" sz="2400" spc="-5" dirty="0"/>
              <a:t>of the </a:t>
            </a:r>
            <a:r>
              <a:rPr lang="en-US" sz="2400" spc="-10" dirty="0"/>
              <a:t>FWS </a:t>
            </a:r>
            <a:r>
              <a:rPr lang="en-US" sz="2400" spc="-20" dirty="0"/>
              <a:t>Program </a:t>
            </a:r>
            <a:br>
              <a:rPr lang="en-US" sz="2400" spc="-20" dirty="0"/>
            </a:br>
            <a:r>
              <a:rPr lang="en-US" sz="2400" spc="-20" dirty="0"/>
              <a:t>for</a:t>
            </a:r>
            <a:r>
              <a:rPr lang="en-US" sz="2400" spc="110" dirty="0"/>
              <a:t> </a:t>
            </a:r>
            <a:r>
              <a:rPr lang="en-US" sz="2400" spc="-10" dirty="0"/>
              <a:t>Students</a:t>
            </a:r>
            <a:endParaRPr lang="en-US" sz="2400" dirty="0"/>
          </a:p>
        </p:txBody>
      </p:sp>
      <p:cxnSp>
        <p:nvCxnSpPr>
          <p:cNvPr id="21" name="Straight Connector 20">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4" name="object 4"/>
          <p:cNvSpPr txBox="1"/>
          <p:nvPr/>
        </p:nvSpPr>
        <p:spPr>
          <a:xfrm>
            <a:off x="3749413" y="1079500"/>
            <a:ext cx="4563818" cy="4699000"/>
          </a:xfrm>
          <a:prstGeom prst="rect">
            <a:avLst/>
          </a:prstGeom>
        </p:spPr>
        <p:txBody>
          <a:bodyPr vert="horz" lIns="91440" tIns="45720" rIns="91440" bIns="45720" rtlCol="0" anchor="ctr">
            <a:normAutofit/>
          </a:bodyPr>
          <a:lstStyle/>
          <a:p>
            <a:pPr marL="342900" indent="-228600" defTabSz="914400">
              <a:lnSpc>
                <a:spcPct val="120000"/>
              </a:lnSpc>
              <a:spcAft>
                <a:spcPts val="600"/>
              </a:spcAft>
              <a:buClr>
                <a:schemeClr val="accent1"/>
              </a:buClr>
              <a:buSzPct val="100000"/>
              <a:buFont typeface="Arial" panose="020B0604020202020204" pitchFamily="34" charset="0"/>
              <a:buChar char="•"/>
            </a:pPr>
            <a:r>
              <a:rPr lang="en-US" sz="1800" dirty="0">
                <a:latin typeface="Arial Narrow" panose="020B0606020202030204" pitchFamily="34" charset="0"/>
              </a:rPr>
              <a:t>Earn money toward educational expenses</a:t>
            </a:r>
          </a:p>
          <a:p>
            <a:pPr marL="342900" indent="-228600" defTabSz="914400">
              <a:lnSpc>
                <a:spcPct val="120000"/>
              </a:lnSpc>
              <a:spcAft>
                <a:spcPts val="600"/>
              </a:spcAft>
              <a:buClr>
                <a:schemeClr val="accent1"/>
              </a:buClr>
              <a:buSzPct val="100000"/>
              <a:buFont typeface="Arial" panose="020B0604020202020204" pitchFamily="34" charset="0"/>
              <a:buChar char="•"/>
            </a:pPr>
            <a:r>
              <a:rPr lang="en-US" sz="1800" dirty="0">
                <a:latin typeface="Arial Narrow" panose="020B0606020202030204" pitchFamily="34" charset="0"/>
              </a:rPr>
              <a:t>Enhance employment skills</a:t>
            </a:r>
          </a:p>
          <a:p>
            <a:pPr marL="342900" indent="-228600" defTabSz="914400">
              <a:lnSpc>
                <a:spcPct val="120000"/>
              </a:lnSpc>
              <a:spcAft>
                <a:spcPts val="600"/>
              </a:spcAft>
              <a:buClr>
                <a:schemeClr val="accent1"/>
              </a:buClr>
              <a:buSzPct val="100000"/>
              <a:buFont typeface="Arial" panose="020B0604020202020204" pitchFamily="34" charset="0"/>
              <a:buChar char="•"/>
            </a:pPr>
            <a:r>
              <a:rPr lang="en-US" sz="1800" dirty="0">
                <a:latin typeface="Arial Narrow" panose="020B0606020202030204" pitchFamily="34" charset="0"/>
              </a:rPr>
              <a:t>On-campus job Flexible schedule</a:t>
            </a:r>
            <a:endParaRPr lang="en-US" dirty="0"/>
          </a:p>
          <a:p>
            <a:pPr marL="342900" indent="-228600" defTabSz="914400">
              <a:lnSpc>
                <a:spcPct val="120000"/>
              </a:lnSpc>
              <a:spcAft>
                <a:spcPts val="600"/>
              </a:spcAft>
              <a:buClr>
                <a:schemeClr val="accent1"/>
              </a:buClr>
              <a:buSzPct val="100000"/>
              <a:buFont typeface="Arial" panose="020B0604020202020204" pitchFamily="34" charset="0"/>
              <a:buChar char="•"/>
            </a:pPr>
            <a:r>
              <a:rPr lang="en-US" dirty="0"/>
              <a:t>Gain </a:t>
            </a:r>
            <a:r>
              <a:rPr lang="en-US" spc="-5" dirty="0"/>
              <a:t>experience </a:t>
            </a:r>
            <a:r>
              <a:rPr lang="en-US" spc="-15" dirty="0"/>
              <a:t>related to </a:t>
            </a:r>
            <a:r>
              <a:rPr lang="en-US" dirty="0"/>
              <a:t>their </a:t>
            </a:r>
            <a:r>
              <a:rPr lang="en-US" spc="-5" dirty="0"/>
              <a:t>academic </a:t>
            </a:r>
            <a:r>
              <a:rPr lang="en-US" spc="-10" dirty="0"/>
              <a:t>and/or career</a:t>
            </a:r>
            <a:r>
              <a:rPr lang="en-US" spc="90" dirty="0"/>
              <a:t> </a:t>
            </a:r>
            <a:r>
              <a:rPr lang="en-US" spc="-5" dirty="0"/>
              <a:t>goals.</a:t>
            </a:r>
            <a:endParaRPr lang="en-US" dirty="0"/>
          </a:p>
          <a:p>
            <a:pPr marL="342900" indent="-228600" defTabSz="914400">
              <a:lnSpc>
                <a:spcPct val="120000"/>
              </a:lnSpc>
              <a:spcAft>
                <a:spcPts val="600"/>
              </a:spcAft>
              <a:buClr>
                <a:schemeClr val="accent1"/>
              </a:buClr>
              <a:buSzPct val="100000"/>
              <a:buFont typeface="Arial" panose="020B0604020202020204" pitchFamily="34" charset="0"/>
              <a:buChar char="•"/>
            </a:pPr>
            <a:r>
              <a:rPr lang="en-US" spc="-15" dirty="0"/>
              <a:t>Potentially </a:t>
            </a:r>
            <a:r>
              <a:rPr lang="en-US" spc="-10" dirty="0"/>
              <a:t>obtain </a:t>
            </a:r>
            <a:r>
              <a:rPr lang="en-US" dirty="0"/>
              <a:t>a </a:t>
            </a:r>
            <a:r>
              <a:rPr lang="en-US" spc="-15" dirty="0"/>
              <a:t>reference </a:t>
            </a:r>
            <a:r>
              <a:rPr lang="en-US" spc="-10" dirty="0"/>
              <a:t>from </a:t>
            </a:r>
            <a:r>
              <a:rPr lang="en-US" dirty="0"/>
              <a:t>their</a:t>
            </a:r>
            <a:r>
              <a:rPr lang="en-US" spc="50" dirty="0"/>
              <a:t> </a:t>
            </a:r>
            <a:r>
              <a:rPr lang="en-US" spc="-20" dirty="0"/>
              <a:t>supervisor.</a:t>
            </a:r>
            <a:endParaRPr lang="en-US" dirty="0"/>
          </a:p>
          <a:p>
            <a:pPr marL="342900" indent="-228600" defTabSz="914400">
              <a:lnSpc>
                <a:spcPct val="120000"/>
              </a:lnSpc>
              <a:spcAft>
                <a:spcPts val="600"/>
              </a:spcAft>
              <a:buClr>
                <a:schemeClr val="accent1"/>
              </a:buClr>
              <a:buSzPct val="100000"/>
              <a:buFont typeface="Arial" panose="020B0604020202020204" pitchFamily="34" charset="0"/>
              <a:buChar char="•"/>
            </a:pPr>
            <a:r>
              <a:rPr lang="en-US" spc="-10" dirty="0"/>
              <a:t>Federal work-study </a:t>
            </a:r>
            <a:r>
              <a:rPr lang="en-US" dirty="0"/>
              <a:t>earnings do not </a:t>
            </a:r>
            <a:r>
              <a:rPr lang="en-US" spc="-5" dirty="0"/>
              <a:t>reduce </a:t>
            </a:r>
            <a:r>
              <a:rPr lang="en-US" spc="-10" dirty="0"/>
              <a:t>future </a:t>
            </a:r>
            <a:r>
              <a:rPr lang="en-US" dirty="0"/>
              <a:t>aid</a:t>
            </a:r>
            <a:r>
              <a:rPr lang="en-US" spc="45" dirty="0"/>
              <a:t> </a:t>
            </a:r>
            <a:r>
              <a:rPr lang="en-US" spc="-15" dirty="0"/>
              <a:t>eligibility.</a:t>
            </a:r>
            <a:endParaRPr lang="en-US" dirty="0"/>
          </a:p>
        </p:txBody>
      </p:sp>
      <p:sp>
        <p:nvSpPr>
          <p:cNvPr id="23"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2421" y="6007878"/>
            <a:ext cx="2625537"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pic>
        <p:nvPicPr>
          <p:cNvPr id="12" name="Picture 11">
            <a:extLst>
              <a:ext uri="{FF2B5EF4-FFF2-40B4-BE49-F238E27FC236}">
                <a16:creationId xmlns:a16="http://schemas.microsoft.com/office/drawing/2014/main" id="{BB52DE6E-3175-0143-BB1F-6A55AF8F3853}"/>
              </a:ext>
            </a:extLst>
          </p:cNvPr>
          <p:cNvPicPr>
            <a:picLocks noChangeAspect="1"/>
          </p:cNvPicPr>
          <p:nvPr/>
        </p:nvPicPr>
        <p:blipFill>
          <a:blip r:embed="rId5">
            <a:alphaModFix amt="36000"/>
            <a:extLst>
              <a:ext uri="{28A0092B-C50C-407E-A947-70E740481C1C}">
                <a14:useLocalDpi xmlns:a14="http://schemas.microsoft.com/office/drawing/2010/main" val="0"/>
              </a:ext>
            </a:extLst>
          </a:blip>
          <a:stretch>
            <a:fillRect/>
          </a:stretch>
        </p:blipFill>
        <p:spPr>
          <a:xfrm>
            <a:off x="6504719" y="6172200"/>
            <a:ext cx="2258291" cy="304800"/>
          </a:xfrm>
          <a:prstGeom prst="rect">
            <a:avLst/>
          </a:prstGeom>
          <a:effectLst>
            <a:outerShdw blurRad="50800" dist="38100" dir="2700000" algn="tl" rotWithShape="0">
              <a:prstClr val="black">
                <a:alpha val="40000"/>
              </a:prstClr>
            </a:outerShdw>
          </a:effectLst>
        </p:spPr>
      </p:pic>
    </p:spTree>
  </p:cSld>
  <p:clrMapOvr>
    <a:overrideClrMapping bg1="dk1" tx1="lt1" bg2="dk2" tx2="lt2" accent1="accent1" accent2="accent2" accent3="accent3" accent4="accent4" accent5="accent5" accent6="accent6" hlink="hlink" folHlink="folHlink"/>
  </p:clrMapOvr>
  <p:transition spd="slow" advClick="0">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Glasses on top of a book">
            <a:extLst>
              <a:ext uri="{FF2B5EF4-FFF2-40B4-BE49-F238E27FC236}">
                <a16:creationId xmlns:a16="http://schemas.microsoft.com/office/drawing/2014/main" id="{FD15FFA9-7FDD-4052-8B9A-D3B2C7AE3C35}"/>
              </a:ext>
            </a:extLst>
          </p:cNvPr>
          <p:cNvPicPr>
            <a:picLocks noChangeAspect="1"/>
          </p:cNvPicPr>
          <p:nvPr/>
        </p:nvPicPr>
        <p:blipFill rotWithShape="1">
          <a:blip r:embed="rId3">
            <a:grayscl/>
            <a:alphaModFix amt="30000"/>
          </a:blip>
          <a:srcRect r="11668" b="-1"/>
          <a:stretch/>
        </p:blipFill>
        <p:spPr>
          <a:xfrm>
            <a:off x="39208" y="31102"/>
            <a:ext cx="9143772" cy="6857990"/>
          </a:xfrm>
          <a:prstGeom prst="rect">
            <a:avLst/>
          </a:prstGeom>
        </p:spPr>
      </p:pic>
      <p:sp>
        <p:nvSpPr>
          <p:cNvPr id="53"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34225" y="443732"/>
            <a:ext cx="608265"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55"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2477" y="540921"/>
            <a:ext cx="3730436"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57" name="Rectangle 56">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9144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object 3"/>
          <p:cNvSpPr txBox="1">
            <a:spLocks noGrp="1"/>
          </p:cNvSpPr>
          <p:nvPr>
            <p:ph type="title"/>
          </p:nvPr>
        </p:nvSpPr>
        <p:spPr>
          <a:xfrm>
            <a:off x="690365" y="1676400"/>
            <a:ext cx="2394787" cy="3683000"/>
          </a:xfrm>
          <a:prstGeom prst="rect">
            <a:avLst/>
          </a:prstGeom>
        </p:spPr>
        <p:txBody>
          <a:bodyPr vert="horz" lIns="91440" tIns="45720" rIns="91440" bIns="45720" rtlCol="0" anchor="ctr">
            <a:normAutofit/>
          </a:bodyPr>
          <a:lstStyle/>
          <a:p>
            <a:pPr marL="12700" defTabSz="914400"/>
            <a:r>
              <a:rPr lang="en-US" sz="2400" spc="-10" dirty="0"/>
              <a:t>Benefits </a:t>
            </a:r>
            <a:br>
              <a:rPr lang="en-US" sz="2400" spc="-10" dirty="0"/>
            </a:br>
            <a:r>
              <a:rPr lang="en-US" sz="2400" spc="-5" dirty="0"/>
              <a:t>of the </a:t>
            </a:r>
            <a:r>
              <a:rPr lang="en-US" sz="2400" spc="-10" dirty="0"/>
              <a:t>FWS </a:t>
            </a:r>
            <a:r>
              <a:rPr lang="en-US" sz="2400" spc="-20" dirty="0"/>
              <a:t>Program </a:t>
            </a:r>
            <a:br>
              <a:rPr lang="en-US" sz="2400" spc="-20" dirty="0"/>
            </a:br>
            <a:r>
              <a:rPr lang="en-US" sz="2400" spc="-20" dirty="0"/>
              <a:t>for </a:t>
            </a:r>
            <a:r>
              <a:rPr lang="en-US" sz="2400" spc="-5" dirty="0"/>
              <a:t>Baruch</a:t>
            </a:r>
            <a:r>
              <a:rPr lang="en-US" sz="2400" spc="170" dirty="0"/>
              <a:t> </a:t>
            </a:r>
            <a:r>
              <a:rPr lang="en-US" sz="2400" spc="-15" dirty="0"/>
              <a:t>College</a:t>
            </a:r>
            <a:endParaRPr lang="en-US" sz="2400" dirty="0"/>
          </a:p>
        </p:txBody>
      </p:sp>
      <p:cxnSp>
        <p:nvCxnSpPr>
          <p:cNvPr id="59" name="Straight Connector 58">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4" name="object 4"/>
          <p:cNvSpPr txBox="1"/>
          <p:nvPr/>
        </p:nvSpPr>
        <p:spPr>
          <a:xfrm>
            <a:off x="3732476" y="551797"/>
            <a:ext cx="4878123" cy="5816600"/>
          </a:xfrm>
          <a:prstGeom prst="rect">
            <a:avLst/>
          </a:prstGeom>
        </p:spPr>
        <p:txBody>
          <a:bodyPr vert="horz" lIns="91440" tIns="45720" rIns="91440" bIns="45720" rtlCol="0" anchor="ctr">
            <a:normAutofit/>
          </a:bodyPr>
          <a:lstStyle/>
          <a:p>
            <a:pPr defTabSz="914400">
              <a:lnSpc>
                <a:spcPct val="120000"/>
              </a:lnSpc>
              <a:buClr>
                <a:schemeClr val="accent1"/>
              </a:buClr>
              <a:buSzPct val="100000"/>
            </a:pPr>
            <a:r>
              <a:rPr lang="en-US" b="1" dirty="0">
                <a:latin typeface="Arial Narrow" panose="020B0606020202030204" pitchFamily="34" charset="0"/>
              </a:rPr>
              <a:t>Extra Help in Your Office!!!</a:t>
            </a:r>
            <a:endParaRPr lang="en-US" dirty="0">
              <a:latin typeface="Arial Narrow" panose="020B0606020202030204" pitchFamily="34" charset="0"/>
            </a:endParaRPr>
          </a:p>
          <a:p>
            <a:pPr defTabSz="914400">
              <a:lnSpc>
                <a:spcPct val="120000"/>
              </a:lnSpc>
              <a:spcBef>
                <a:spcPts val="2435"/>
              </a:spcBef>
              <a:buClr>
                <a:schemeClr val="accent1"/>
              </a:buClr>
              <a:buSzPct val="100000"/>
            </a:pPr>
            <a:r>
              <a:rPr lang="en-US" b="1" spc="-10" dirty="0">
                <a:latin typeface="Arial Narrow" panose="020B0606020202030204" pitchFamily="34" charset="0"/>
              </a:rPr>
              <a:t>Earnings are </a:t>
            </a:r>
            <a:r>
              <a:rPr lang="en-US" b="1" spc="-5" dirty="0">
                <a:latin typeface="Arial Narrow" panose="020B0606020202030204" pitchFamily="34" charset="0"/>
              </a:rPr>
              <a:t>paid </a:t>
            </a:r>
            <a:r>
              <a:rPr lang="en-US" b="1" spc="-10" dirty="0">
                <a:latin typeface="Arial Narrow" panose="020B0606020202030204" pitchFamily="34" charset="0"/>
              </a:rPr>
              <a:t>from </a:t>
            </a:r>
            <a:r>
              <a:rPr lang="en-US" b="1" spc="-5" dirty="0">
                <a:latin typeface="Arial Narrow" panose="020B0606020202030204" pitchFamily="34" charset="0"/>
              </a:rPr>
              <a:t>the FWS</a:t>
            </a:r>
            <a:r>
              <a:rPr lang="en-US" b="1" spc="-25" dirty="0">
                <a:latin typeface="Arial Narrow" panose="020B0606020202030204" pitchFamily="34" charset="0"/>
              </a:rPr>
              <a:t> </a:t>
            </a:r>
            <a:r>
              <a:rPr lang="en-US" b="1" spc="-10" dirty="0">
                <a:latin typeface="Arial Narrow" panose="020B0606020202030204" pitchFamily="34" charset="0"/>
              </a:rPr>
              <a:t>Budget</a:t>
            </a:r>
            <a:r>
              <a:rPr lang="en-US" b="1" dirty="0">
                <a:latin typeface="Arial Narrow" panose="020B0606020202030204" pitchFamily="34" charset="0"/>
              </a:rPr>
              <a:t> </a:t>
            </a:r>
            <a:br>
              <a:rPr lang="en-US" b="1" dirty="0">
                <a:latin typeface="Arial Narrow" panose="020B0606020202030204" pitchFamily="34" charset="0"/>
              </a:rPr>
            </a:br>
            <a:r>
              <a:rPr lang="en-US" spc="-5" dirty="0">
                <a:latin typeface="Arial Narrow" panose="020B0606020202030204" pitchFamily="34" charset="0"/>
              </a:rPr>
              <a:t>(Not </a:t>
            </a:r>
            <a:r>
              <a:rPr lang="en-US" spc="-15" dirty="0">
                <a:latin typeface="Arial Narrow" panose="020B0606020202030204" pitchFamily="34" charset="0"/>
              </a:rPr>
              <a:t>from </a:t>
            </a:r>
            <a:r>
              <a:rPr lang="en-US" spc="-10" dirty="0">
                <a:latin typeface="Arial Narrow" panose="020B0606020202030204" pitchFamily="34" charset="0"/>
              </a:rPr>
              <a:t>your </a:t>
            </a:r>
            <a:r>
              <a:rPr lang="en-US" spc="-5" dirty="0">
                <a:latin typeface="Arial Narrow" panose="020B0606020202030204" pitchFamily="34" charset="0"/>
              </a:rPr>
              <a:t>Department</a:t>
            </a:r>
            <a:r>
              <a:rPr lang="en-US" spc="-50" dirty="0">
                <a:latin typeface="Arial Narrow" panose="020B0606020202030204" pitchFamily="34" charset="0"/>
              </a:rPr>
              <a:t> </a:t>
            </a:r>
            <a:r>
              <a:rPr lang="en-US" spc="-10" dirty="0">
                <a:latin typeface="Arial Narrow" panose="020B0606020202030204" pitchFamily="34" charset="0"/>
              </a:rPr>
              <a:t>Budget)</a:t>
            </a:r>
            <a:endParaRPr lang="en-US" dirty="0">
              <a:latin typeface="Arial Narrow" panose="020B0606020202030204" pitchFamily="34" charset="0"/>
            </a:endParaRPr>
          </a:p>
          <a:p>
            <a:pPr indent="-228600" defTabSz="914400">
              <a:lnSpc>
                <a:spcPct val="120000"/>
              </a:lnSpc>
              <a:spcBef>
                <a:spcPts val="620"/>
              </a:spcBef>
              <a:buClr>
                <a:schemeClr val="accent1"/>
              </a:buClr>
              <a:buSzPct val="100000"/>
              <a:buFont typeface="Arial" panose="020B0604020202020204" pitchFamily="34" charset="0"/>
              <a:buChar char="•"/>
            </a:pPr>
            <a:r>
              <a:rPr lang="en-US" i="1" spc="-5" dirty="0">
                <a:latin typeface="Arial Narrow" panose="020B0606020202030204" pitchFamily="34" charset="0"/>
              </a:rPr>
              <a:t>As long as </a:t>
            </a:r>
            <a:r>
              <a:rPr lang="en-US" i="1" spc="-10" dirty="0">
                <a:latin typeface="Arial Narrow" panose="020B0606020202030204" pitchFamily="34" charset="0"/>
              </a:rPr>
              <a:t>the </a:t>
            </a:r>
            <a:r>
              <a:rPr lang="en-US" i="1" spc="-15" dirty="0">
                <a:latin typeface="Arial Narrow" panose="020B0606020202030204" pitchFamily="34" charset="0"/>
              </a:rPr>
              <a:t>student </a:t>
            </a:r>
            <a:r>
              <a:rPr lang="en-US" i="1" spc="-5" dirty="0">
                <a:latin typeface="Arial Narrow" panose="020B0606020202030204" pitchFamily="34" charset="0"/>
              </a:rPr>
              <a:t>remains </a:t>
            </a:r>
            <a:r>
              <a:rPr lang="en-US" i="1" spc="-10" dirty="0">
                <a:latin typeface="Arial Narrow" panose="020B0606020202030204" pitchFamily="34" charset="0"/>
              </a:rPr>
              <a:t>eligible</a:t>
            </a:r>
            <a:r>
              <a:rPr lang="en-US" i="1" spc="-15" dirty="0">
                <a:latin typeface="Arial Narrow" panose="020B0606020202030204" pitchFamily="34" charset="0"/>
              </a:rPr>
              <a:t> </a:t>
            </a:r>
            <a:r>
              <a:rPr lang="en-US" i="1" spc="-10" dirty="0">
                <a:latin typeface="Arial Narrow" panose="020B0606020202030204" pitchFamily="34" charset="0"/>
              </a:rPr>
              <a:t>and</a:t>
            </a:r>
            <a:endParaRPr lang="en-US" dirty="0">
              <a:latin typeface="Arial Narrow" panose="020B0606020202030204" pitchFamily="34" charset="0"/>
            </a:endParaRPr>
          </a:p>
          <a:p>
            <a:pPr indent="-228600" defTabSz="914400">
              <a:lnSpc>
                <a:spcPct val="120000"/>
              </a:lnSpc>
              <a:buClr>
                <a:schemeClr val="accent1"/>
              </a:buClr>
              <a:buSzPct val="100000"/>
              <a:buFont typeface="Arial" panose="020B0604020202020204" pitchFamily="34" charset="0"/>
              <a:buChar char="•"/>
            </a:pPr>
            <a:r>
              <a:rPr lang="en-US" i="1" spc="-5" dirty="0">
                <a:latin typeface="Arial Narrow" panose="020B0606020202030204" pitchFamily="34" charset="0"/>
              </a:rPr>
              <a:t>If </a:t>
            </a:r>
            <a:r>
              <a:rPr lang="en-US" i="1" spc="-10" dirty="0">
                <a:latin typeface="Arial Narrow" panose="020B0606020202030204" pitchFamily="34" charset="0"/>
              </a:rPr>
              <a:t>their earnings </a:t>
            </a:r>
            <a:r>
              <a:rPr lang="en-US" i="1" spc="-5" dirty="0">
                <a:latin typeface="Arial Narrow" panose="020B0606020202030204" pitchFamily="34" charset="0"/>
              </a:rPr>
              <a:t>do not </a:t>
            </a:r>
            <a:r>
              <a:rPr lang="en-US" i="1" spc="-25" dirty="0">
                <a:latin typeface="Arial Narrow" panose="020B0606020202030204" pitchFamily="34" charset="0"/>
              </a:rPr>
              <a:t>exceed </a:t>
            </a:r>
            <a:r>
              <a:rPr lang="en-US" i="1" spc="-5" dirty="0">
                <a:latin typeface="Arial Narrow" panose="020B0606020202030204" pitchFamily="34" charset="0"/>
              </a:rPr>
              <a:t>their </a:t>
            </a:r>
            <a:r>
              <a:rPr lang="en-US" i="1" spc="-10" dirty="0">
                <a:latin typeface="Arial Narrow" panose="020B0606020202030204" pitchFamily="34" charset="0"/>
              </a:rPr>
              <a:t>work-study</a:t>
            </a:r>
            <a:r>
              <a:rPr lang="en-US" i="1" spc="85" dirty="0">
                <a:latin typeface="Arial Narrow" panose="020B0606020202030204" pitchFamily="34" charset="0"/>
              </a:rPr>
              <a:t> </a:t>
            </a:r>
            <a:r>
              <a:rPr lang="en-US" i="1" spc="-10" dirty="0">
                <a:latin typeface="Arial Narrow" panose="020B0606020202030204" pitchFamily="34" charset="0"/>
              </a:rPr>
              <a:t>award.</a:t>
            </a:r>
            <a:endParaRPr lang="en-US" dirty="0">
              <a:latin typeface="Arial Narrow" panose="020B0606020202030204" pitchFamily="34" charset="0"/>
            </a:endParaRPr>
          </a:p>
        </p:txBody>
      </p:sp>
      <p:sp>
        <p:nvSpPr>
          <p:cNvPr id="61"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2421" y="6007878"/>
            <a:ext cx="2625537"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pic>
        <p:nvPicPr>
          <p:cNvPr id="12" name="Picture 11">
            <a:extLst>
              <a:ext uri="{FF2B5EF4-FFF2-40B4-BE49-F238E27FC236}">
                <a16:creationId xmlns:a16="http://schemas.microsoft.com/office/drawing/2014/main" id="{BD799A05-6422-1547-A985-EC923A7034F1}"/>
              </a:ext>
            </a:extLst>
          </p:cNvPr>
          <p:cNvPicPr>
            <a:picLocks noChangeAspect="1"/>
          </p:cNvPicPr>
          <p:nvPr/>
        </p:nvPicPr>
        <p:blipFill>
          <a:blip r:embed="rId4">
            <a:alphaModFix amt="36000"/>
            <a:extLst>
              <a:ext uri="{28A0092B-C50C-407E-A947-70E740481C1C}">
                <a14:useLocalDpi xmlns:a14="http://schemas.microsoft.com/office/drawing/2010/main" val="0"/>
              </a:ext>
            </a:extLst>
          </a:blip>
          <a:stretch>
            <a:fillRect/>
          </a:stretch>
        </p:blipFill>
        <p:spPr>
          <a:xfrm>
            <a:off x="6504719" y="6172200"/>
            <a:ext cx="2258291" cy="304800"/>
          </a:xfrm>
          <a:prstGeom prst="rect">
            <a:avLst/>
          </a:prstGeom>
          <a:effectLst>
            <a:outerShdw blurRad="50800" dist="38100" dir="2700000" algn="tl" rotWithShape="0">
              <a:prstClr val="black">
                <a:alpha val="40000"/>
              </a:prstClr>
            </a:outerShdw>
          </a:effectLst>
        </p:spPr>
      </p:pic>
    </p:spTree>
  </p:cSld>
  <p:clrMapOvr>
    <a:overrideClrMapping bg1="dk1" tx1="lt1" bg2="dk2" tx2="lt2" accent1="accent1" accent2="accent2" accent3="accent3" accent4="accent4" accent5="accent5" accent6="accent6" hlink="hlink" folHlink="folHlink"/>
  </p:clrMapOvr>
  <p:transition spd="slow" advClick="0">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lIns="91440" tIns="45720" rIns="91440" bIns="45720" rtlCol="0" anchor="ctr">
            <a:normAutofit/>
          </a:bodyPr>
          <a:lstStyle/>
          <a:p>
            <a:pPr marL="12700" defTabSz="914400"/>
            <a:r>
              <a:rPr lang="en-US" sz="2400" i="0" kern="1200" cap="all" spc="-25" dirty="0">
                <a:solidFill>
                  <a:schemeClr val="tx1"/>
                </a:solidFill>
                <a:effectLst/>
              </a:rPr>
              <a:t>Federal </a:t>
            </a:r>
            <a:br>
              <a:rPr lang="en-US" sz="2400" i="0" kern="1200" cap="all" spc="-25" dirty="0">
                <a:solidFill>
                  <a:schemeClr val="tx1"/>
                </a:solidFill>
                <a:effectLst/>
              </a:rPr>
            </a:br>
            <a:r>
              <a:rPr lang="en-US" sz="2400" i="0" kern="1200" cap="all" spc="-15" dirty="0">
                <a:solidFill>
                  <a:schemeClr val="tx1"/>
                </a:solidFill>
                <a:effectLst/>
              </a:rPr>
              <a:t>Work-Study</a:t>
            </a:r>
            <a:r>
              <a:rPr lang="en-US" sz="2400" i="0" kern="1200" cap="all" spc="-65" dirty="0">
                <a:solidFill>
                  <a:schemeClr val="tx1"/>
                </a:solidFill>
                <a:effectLst/>
              </a:rPr>
              <a:t> </a:t>
            </a:r>
            <a:r>
              <a:rPr lang="en-US" sz="2400" i="0" kern="1200" cap="all" spc="-5" dirty="0">
                <a:solidFill>
                  <a:schemeClr val="tx1"/>
                </a:solidFill>
                <a:effectLst/>
              </a:rPr>
              <a:t>(FWS)</a:t>
            </a:r>
            <a:endParaRPr lang="en-US" sz="2400" i="0" kern="1200" cap="all" dirty="0">
              <a:solidFill>
                <a:schemeClr val="tx1"/>
              </a:solidFill>
              <a:effectLst/>
            </a:endParaRPr>
          </a:p>
        </p:txBody>
      </p:sp>
      <p:sp>
        <p:nvSpPr>
          <p:cNvPr id="4" name="Content Placeholder 3">
            <a:extLst>
              <a:ext uri="{FF2B5EF4-FFF2-40B4-BE49-F238E27FC236}">
                <a16:creationId xmlns:a16="http://schemas.microsoft.com/office/drawing/2014/main" id="{49B71369-F94F-E944-AC42-98BD454F79EA}"/>
              </a:ext>
            </a:extLst>
          </p:cNvPr>
          <p:cNvSpPr>
            <a:spLocks noGrp="1"/>
          </p:cNvSpPr>
          <p:nvPr>
            <p:ph idx="1"/>
          </p:nvPr>
        </p:nvSpPr>
        <p:spPr/>
        <p:txBody>
          <a:bodyPr/>
          <a:lstStyle/>
          <a:p>
            <a:pPr marL="0" indent="0" defTabSz="914400">
              <a:lnSpc>
                <a:spcPct val="100000"/>
              </a:lnSpc>
              <a:buNone/>
            </a:pPr>
            <a:r>
              <a:rPr lang="en-US" sz="1600" b="1" spc="-85" dirty="0"/>
              <a:t> </a:t>
            </a:r>
            <a:r>
              <a:rPr lang="en-US" sz="1600" b="1" spc="-85" dirty="0">
                <a:latin typeface="Arial Narrow" panose="020B0606020202030204" pitchFamily="34" charset="0"/>
              </a:rPr>
              <a:t>TO </a:t>
            </a:r>
            <a:r>
              <a:rPr lang="en-US" sz="1600" b="1" dirty="0">
                <a:latin typeface="Arial Narrow" panose="020B0606020202030204" pitchFamily="34" charset="0"/>
              </a:rPr>
              <a:t>BE </a:t>
            </a:r>
            <a:r>
              <a:rPr lang="en-US" sz="1600" b="1" spc="-5" dirty="0">
                <a:latin typeface="Arial Narrow" panose="020B0606020202030204" pitchFamily="34" charset="0"/>
              </a:rPr>
              <a:t>ELIGIBLE </a:t>
            </a:r>
            <a:r>
              <a:rPr lang="en-US" sz="1600" b="1" spc="-10" dirty="0">
                <a:latin typeface="Arial Narrow" panose="020B0606020202030204" pitchFamily="34" charset="0"/>
              </a:rPr>
              <a:t>FOR </a:t>
            </a:r>
            <a:r>
              <a:rPr lang="en-US" sz="1600" b="1" dirty="0">
                <a:latin typeface="Arial Narrow" panose="020B0606020202030204" pitchFamily="34" charset="0"/>
              </a:rPr>
              <a:t>A </a:t>
            </a:r>
            <a:r>
              <a:rPr lang="en-US" sz="1600" b="1" spc="-5" dirty="0">
                <a:latin typeface="Arial Narrow" panose="020B0606020202030204" pitchFamily="34" charset="0"/>
              </a:rPr>
              <a:t>FWS </a:t>
            </a:r>
            <a:r>
              <a:rPr lang="en-US" sz="1600" b="1" spc="-15" dirty="0">
                <a:latin typeface="Arial Narrow" panose="020B0606020202030204" pitchFamily="34" charset="0"/>
              </a:rPr>
              <a:t>AWARD, </a:t>
            </a:r>
            <a:r>
              <a:rPr lang="en-US" sz="1600" b="1" spc="-5" dirty="0">
                <a:latin typeface="Arial Narrow" panose="020B0606020202030204" pitchFamily="34" charset="0"/>
              </a:rPr>
              <a:t>STUDENTS MUST:</a:t>
            </a:r>
            <a:endParaRPr lang="en-US" sz="1600" dirty="0">
              <a:latin typeface="Arial Narrow" panose="020B0606020202030204" pitchFamily="34" charset="0"/>
            </a:endParaRPr>
          </a:p>
          <a:p>
            <a:pPr marL="355600" marR="60325" defTabSz="914400">
              <a:lnSpc>
                <a:spcPct val="100000"/>
              </a:lnSpc>
              <a:spcBef>
                <a:spcPts val="1205"/>
              </a:spcBef>
              <a:tabLst>
                <a:tab pos="354965" algn="l"/>
                <a:tab pos="355600" algn="l"/>
              </a:tabLst>
            </a:pPr>
            <a:r>
              <a:rPr lang="en-US" sz="1600" spc="-10" dirty="0">
                <a:latin typeface="Arial Narrow" panose="020B0606020202030204" pitchFamily="34" charset="0"/>
              </a:rPr>
              <a:t>Complete </a:t>
            </a:r>
            <a:r>
              <a:rPr lang="en-US" sz="1600" spc="-5" dirty="0">
                <a:latin typeface="Arial Narrow" panose="020B0606020202030204" pitchFamily="34" charset="0"/>
              </a:rPr>
              <a:t>the </a:t>
            </a:r>
            <a:r>
              <a:rPr lang="en-US" sz="1600" spc="-30" dirty="0">
                <a:latin typeface="Arial Narrow" panose="020B0606020202030204" pitchFamily="34" charset="0"/>
              </a:rPr>
              <a:t>FAFSA </a:t>
            </a:r>
            <a:r>
              <a:rPr lang="en-US" sz="1600" spc="-10" dirty="0">
                <a:latin typeface="Arial Narrow" panose="020B0606020202030204" pitchFamily="34" charset="0"/>
              </a:rPr>
              <a:t>at </a:t>
            </a:r>
            <a:r>
              <a:rPr lang="en-US" sz="1600" u="heavy" spc="-30" dirty="0">
                <a:latin typeface="Arial Narrow" panose="020B0606020202030204" pitchFamily="34" charset="0"/>
                <a:hlinkClick r:id="rId3"/>
              </a:rPr>
              <a:t>www.fafsa.gov</a:t>
            </a:r>
            <a:r>
              <a:rPr lang="en-US" sz="1600" spc="-30" dirty="0">
                <a:latin typeface="Arial Narrow" panose="020B0606020202030204" pitchFamily="34" charset="0"/>
              </a:rPr>
              <a:t>. </a:t>
            </a:r>
            <a:r>
              <a:rPr lang="en-US" sz="1600" spc="-5" dirty="0">
                <a:latin typeface="Arial Narrow" panose="020B0606020202030204" pitchFamily="34" charset="0"/>
              </a:rPr>
              <a:t>They must file </a:t>
            </a:r>
            <a:r>
              <a:rPr lang="en-US" sz="1600" spc="-25" dirty="0">
                <a:latin typeface="Arial Narrow" panose="020B0606020202030204" pitchFamily="34" charset="0"/>
              </a:rPr>
              <a:t>early, </a:t>
            </a:r>
            <a:r>
              <a:rPr lang="en-US" sz="1600" dirty="0">
                <a:latin typeface="Arial Narrow" panose="020B0606020202030204" pitchFamily="34" charset="0"/>
              </a:rPr>
              <a:t>as </a:t>
            </a:r>
            <a:r>
              <a:rPr lang="en-US" sz="1600" spc="-5" dirty="0">
                <a:latin typeface="Arial Narrow" panose="020B0606020202030204" pitchFamily="34" charset="0"/>
              </a:rPr>
              <a:t>students </a:t>
            </a:r>
            <a:r>
              <a:rPr lang="en-US" sz="1600" spc="-10" dirty="0">
                <a:latin typeface="Arial Narrow" panose="020B0606020202030204" pitchFamily="34" charset="0"/>
              </a:rPr>
              <a:t>are </a:t>
            </a:r>
            <a:r>
              <a:rPr lang="en-US" sz="1600" spc="-15" dirty="0">
                <a:latin typeface="Arial Narrow" panose="020B0606020202030204" pitchFamily="34" charset="0"/>
              </a:rPr>
              <a:t>awarded </a:t>
            </a:r>
            <a:r>
              <a:rPr lang="en-US" sz="1600" spc="-5" dirty="0">
                <a:latin typeface="Arial Narrow" panose="020B0606020202030204" pitchFamily="34" charset="0"/>
              </a:rPr>
              <a:t>on </a:t>
            </a:r>
            <a:r>
              <a:rPr lang="en-US" sz="1600" dirty="0">
                <a:latin typeface="Arial Narrow" panose="020B0606020202030204" pitchFamily="34" charset="0"/>
              </a:rPr>
              <a:t>a </a:t>
            </a:r>
            <a:r>
              <a:rPr lang="en-US" sz="1600" spc="-15" dirty="0">
                <a:latin typeface="Arial Narrow" panose="020B0606020202030204" pitchFamily="34" charset="0"/>
              </a:rPr>
              <a:t>first </a:t>
            </a:r>
            <a:r>
              <a:rPr lang="en-US" sz="1600" spc="-10" dirty="0">
                <a:latin typeface="Arial Narrow" panose="020B0606020202030204" pitchFamily="34" charset="0"/>
              </a:rPr>
              <a:t>come </a:t>
            </a:r>
            <a:r>
              <a:rPr lang="en-US" sz="1600" spc="-15" dirty="0">
                <a:latin typeface="Arial Narrow" panose="020B0606020202030204" pitchFamily="34" charset="0"/>
              </a:rPr>
              <a:t>first </a:t>
            </a:r>
            <a:r>
              <a:rPr lang="en-US" sz="1600" spc="-5" dirty="0">
                <a:latin typeface="Arial Narrow" panose="020B0606020202030204" pitchFamily="34" charset="0"/>
              </a:rPr>
              <a:t>serve</a:t>
            </a:r>
            <a:r>
              <a:rPr lang="en-US" sz="1600" spc="40" dirty="0">
                <a:latin typeface="Arial Narrow" panose="020B0606020202030204" pitchFamily="34" charset="0"/>
              </a:rPr>
              <a:t> </a:t>
            </a:r>
            <a:r>
              <a:rPr lang="en-US" sz="1600" spc="-5" dirty="0">
                <a:latin typeface="Arial Narrow" panose="020B0606020202030204" pitchFamily="34" charset="0"/>
              </a:rPr>
              <a:t>basis.</a:t>
            </a:r>
            <a:endParaRPr lang="en-US" sz="1600" dirty="0">
              <a:latin typeface="Arial Narrow" panose="020B0606020202030204" pitchFamily="34" charset="0"/>
            </a:endParaRPr>
          </a:p>
          <a:p>
            <a:pPr marL="355600" defTabSz="914400">
              <a:lnSpc>
                <a:spcPct val="100000"/>
              </a:lnSpc>
              <a:tabLst>
                <a:tab pos="354965" algn="l"/>
                <a:tab pos="355600" algn="l"/>
              </a:tabLst>
            </a:pPr>
            <a:r>
              <a:rPr lang="en-US" sz="1600" spc="-5" dirty="0">
                <a:latin typeface="Arial Narrow" panose="020B0606020202030204" pitchFamily="34" charset="0"/>
              </a:rPr>
              <a:t>Qualify </a:t>
            </a:r>
            <a:r>
              <a:rPr lang="en-US" sz="1600" spc="-15" dirty="0">
                <a:latin typeface="Arial Narrow" panose="020B0606020202030204" pitchFamily="34" charset="0"/>
              </a:rPr>
              <a:t>for federal </a:t>
            </a:r>
            <a:r>
              <a:rPr lang="en-US" sz="1600" spc="-5" dirty="0">
                <a:latin typeface="Arial Narrow" panose="020B0606020202030204" pitchFamily="34" charset="0"/>
              </a:rPr>
              <a:t>financial</a:t>
            </a:r>
            <a:r>
              <a:rPr lang="en-US" sz="1600" spc="45" dirty="0">
                <a:latin typeface="Arial Narrow" panose="020B0606020202030204" pitchFamily="34" charset="0"/>
              </a:rPr>
              <a:t> </a:t>
            </a:r>
            <a:r>
              <a:rPr lang="en-US" sz="1600" spc="-5" dirty="0">
                <a:latin typeface="Arial Narrow" panose="020B0606020202030204" pitchFamily="34" charset="0"/>
              </a:rPr>
              <a:t>aid.</a:t>
            </a:r>
            <a:endParaRPr lang="en-US" sz="1600" dirty="0">
              <a:latin typeface="Arial Narrow" panose="020B0606020202030204" pitchFamily="34" charset="0"/>
            </a:endParaRPr>
          </a:p>
          <a:p>
            <a:pPr marL="355600" defTabSz="914400">
              <a:lnSpc>
                <a:spcPct val="100000"/>
              </a:lnSpc>
              <a:tabLst>
                <a:tab pos="354965" algn="l"/>
                <a:tab pos="355600" algn="l"/>
              </a:tabLst>
            </a:pPr>
            <a:r>
              <a:rPr lang="en-US" sz="1600" spc="-15" dirty="0">
                <a:latin typeface="Arial Narrow" panose="020B0606020202030204" pitchFamily="34" charset="0"/>
              </a:rPr>
              <a:t>Have </a:t>
            </a:r>
            <a:r>
              <a:rPr lang="en-US" sz="1600" spc="-10" dirty="0">
                <a:latin typeface="Arial Narrow" panose="020B0606020202030204" pitchFamily="34" charset="0"/>
              </a:rPr>
              <a:t>remaining </a:t>
            </a:r>
            <a:r>
              <a:rPr lang="en-US" sz="1600" spc="-5" dirty="0">
                <a:latin typeface="Arial Narrow" panose="020B0606020202030204" pitchFamily="34" charset="0"/>
              </a:rPr>
              <a:t>financial </a:t>
            </a:r>
            <a:r>
              <a:rPr lang="en-US" sz="1600" dirty="0">
                <a:latin typeface="Arial Narrow" panose="020B0606020202030204" pitchFamily="34" charset="0"/>
              </a:rPr>
              <a:t>need </a:t>
            </a:r>
            <a:r>
              <a:rPr lang="en-US" sz="1600" spc="-10" dirty="0">
                <a:latin typeface="Arial Narrow" panose="020B0606020202030204" pitchFamily="34" charset="0"/>
              </a:rPr>
              <a:t>demonstrated through </a:t>
            </a:r>
            <a:r>
              <a:rPr lang="en-US" sz="1600" spc="-5" dirty="0">
                <a:latin typeface="Arial Narrow" panose="020B0606020202030204" pitchFamily="34" charset="0"/>
              </a:rPr>
              <a:t>their</a:t>
            </a:r>
            <a:r>
              <a:rPr lang="en-US" sz="1600" spc="160" dirty="0">
                <a:latin typeface="Arial Narrow" panose="020B0606020202030204" pitchFamily="34" charset="0"/>
              </a:rPr>
              <a:t> </a:t>
            </a:r>
            <a:r>
              <a:rPr lang="en-US" sz="1600" spc="-25" dirty="0">
                <a:latin typeface="Arial Narrow" panose="020B0606020202030204" pitchFamily="34" charset="0"/>
              </a:rPr>
              <a:t>FAFSA.</a:t>
            </a:r>
            <a:endParaRPr lang="en-US" sz="1600" dirty="0">
              <a:latin typeface="Arial Narrow" panose="020B0606020202030204" pitchFamily="34" charset="0"/>
            </a:endParaRPr>
          </a:p>
          <a:p>
            <a:pPr marL="355600" marR="36830" defTabSz="914400">
              <a:lnSpc>
                <a:spcPct val="100000"/>
              </a:lnSpc>
              <a:tabLst>
                <a:tab pos="354965" algn="l"/>
                <a:tab pos="355600" algn="l"/>
              </a:tabLst>
            </a:pPr>
            <a:r>
              <a:rPr lang="en-US" sz="1600" dirty="0">
                <a:latin typeface="Arial Narrow" panose="020B0606020202030204" pitchFamily="34" charset="0"/>
              </a:rPr>
              <a:t>Be </a:t>
            </a:r>
            <a:r>
              <a:rPr lang="en-US" sz="1600" spc="-10" dirty="0">
                <a:latin typeface="Arial Narrow" panose="020B0606020202030204" pitchFamily="34" charset="0"/>
              </a:rPr>
              <a:t>enrolled </a:t>
            </a:r>
            <a:r>
              <a:rPr lang="en-US" sz="1600" spc="-5" dirty="0">
                <a:latin typeface="Arial Narrow" panose="020B0606020202030204" pitchFamily="34" charset="0"/>
              </a:rPr>
              <a:t>in </a:t>
            </a:r>
            <a:r>
              <a:rPr lang="en-US" sz="1600" spc="-10" dirty="0">
                <a:latin typeface="Arial Narrow" panose="020B0606020202030204" pitchFamily="34" charset="0"/>
              </a:rPr>
              <a:t>at least </a:t>
            </a:r>
            <a:r>
              <a:rPr lang="en-US" sz="1600" dirty="0">
                <a:latin typeface="Arial Narrow" panose="020B0606020202030204" pitchFamily="34" charset="0"/>
              </a:rPr>
              <a:t>6 </a:t>
            </a:r>
            <a:r>
              <a:rPr lang="en-US" sz="1600" spc="-10" dirty="0">
                <a:latin typeface="Arial Narrow" panose="020B0606020202030204" pitchFamily="34" charset="0"/>
              </a:rPr>
              <a:t>credits </a:t>
            </a:r>
            <a:r>
              <a:rPr lang="en-US" sz="1600" spc="-5" dirty="0">
                <a:latin typeface="Arial Narrow" panose="020B0606020202030204" pitchFamily="34" charset="0"/>
              </a:rPr>
              <a:t>during the </a:t>
            </a:r>
            <a:r>
              <a:rPr lang="en-US" sz="1600" spc="-10" dirty="0">
                <a:latin typeface="Arial Narrow" panose="020B0606020202030204" pitchFamily="34" charset="0"/>
              </a:rPr>
              <a:t>semester </a:t>
            </a:r>
            <a:r>
              <a:rPr lang="en-US" sz="1600" spc="-5" dirty="0">
                <a:latin typeface="Arial Narrow" panose="020B0606020202030204" pitchFamily="34" charset="0"/>
              </a:rPr>
              <a:t>they </a:t>
            </a:r>
            <a:r>
              <a:rPr lang="en-US" sz="1600" spc="-10" dirty="0">
                <a:latin typeface="Arial Narrow" panose="020B0606020202030204" pitchFamily="34" charset="0"/>
              </a:rPr>
              <a:t>want to work. </a:t>
            </a:r>
            <a:r>
              <a:rPr lang="en-US" sz="1600" dirty="0">
                <a:latin typeface="Arial Narrow" panose="020B0606020202030204" pitchFamily="34" charset="0"/>
              </a:rPr>
              <a:t>If </a:t>
            </a:r>
            <a:r>
              <a:rPr lang="en-US" sz="1600" spc="-5" dirty="0">
                <a:latin typeface="Arial Narrow" panose="020B0606020202030204" pitchFamily="34" charset="0"/>
              </a:rPr>
              <a:t>students </a:t>
            </a:r>
            <a:r>
              <a:rPr lang="en-US" sz="1600" spc="-10" dirty="0">
                <a:latin typeface="Arial Narrow" panose="020B0606020202030204" pitchFamily="34" charset="0"/>
              </a:rPr>
              <a:t>are </a:t>
            </a:r>
            <a:r>
              <a:rPr lang="en-US" sz="1600" spc="-5" dirty="0">
                <a:latin typeface="Arial Narrow" panose="020B0606020202030204" pitchFamily="34" charset="0"/>
              </a:rPr>
              <a:t>working </a:t>
            </a:r>
            <a:r>
              <a:rPr lang="en-US" sz="1600" spc="-15" dirty="0">
                <a:latin typeface="Arial Narrow" panose="020B0606020202030204" pitchFamily="34" charset="0"/>
              </a:rPr>
              <a:t>for </a:t>
            </a:r>
            <a:r>
              <a:rPr lang="en-US" sz="1600" spc="-5" dirty="0">
                <a:latin typeface="Arial Narrow" panose="020B0606020202030204" pitchFamily="34" charset="0"/>
              </a:rPr>
              <a:t>the </a:t>
            </a:r>
            <a:r>
              <a:rPr lang="en-US" sz="1600" spc="-25" dirty="0">
                <a:latin typeface="Arial Narrow" panose="020B0606020202030204" pitchFamily="34" charset="0"/>
              </a:rPr>
              <a:t>summer, </a:t>
            </a:r>
            <a:r>
              <a:rPr lang="en-US" sz="1600" spc="-5" dirty="0">
                <a:latin typeface="Arial Narrow" panose="020B0606020202030204" pitchFamily="34" charset="0"/>
              </a:rPr>
              <a:t>they </a:t>
            </a:r>
            <a:r>
              <a:rPr lang="en-US" sz="1600" spc="-10" dirty="0">
                <a:latin typeface="Arial Narrow" panose="020B0606020202030204" pitchFamily="34" charset="0"/>
              </a:rPr>
              <a:t>are </a:t>
            </a:r>
            <a:r>
              <a:rPr lang="en-US" sz="1600" spc="-5" dirty="0">
                <a:latin typeface="Arial Narrow" panose="020B0606020202030204" pitchFamily="34" charset="0"/>
              </a:rPr>
              <a:t>not </a:t>
            </a:r>
            <a:r>
              <a:rPr lang="en-US" sz="1600" spc="-10" dirty="0">
                <a:latin typeface="Arial Narrow" panose="020B0606020202030204" pitchFamily="34" charset="0"/>
              </a:rPr>
              <a:t>required to </a:t>
            </a:r>
            <a:r>
              <a:rPr lang="en-US" sz="1600" dirty="0">
                <a:latin typeface="Arial Narrow" panose="020B0606020202030204" pitchFamily="34" charset="0"/>
              </a:rPr>
              <a:t>be </a:t>
            </a:r>
            <a:r>
              <a:rPr lang="en-US" sz="1600" spc="-10" dirty="0">
                <a:latin typeface="Arial Narrow" panose="020B0606020202030204" pitchFamily="34" charset="0"/>
              </a:rPr>
              <a:t>enrolled </a:t>
            </a:r>
            <a:r>
              <a:rPr lang="en-US" sz="1600" spc="-15" dirty="0">
                <a:latin typeface="Arial Narrow" panose="020B0606020202030204" pitchFamily="34" charset="0"/>
              </a:rPr>
              <a:t>for </a:t>
            </a:r>
            <a:r>
              <a:rPr lang="en-US" sz="1600" spc="-5" dirty="0">
                <a:latin typeface="Arial Narrow" panose="020B0606020202030204" pitchFamily="34" charset="0"/>
              </a:rPr>
              <a:t>the </a:t>
            </a:r>
            <a:r>
              <a:rPr lang="en-US" sz="1600" spc="-25" dirty="0">
                <a:latin typeface="Arial Narrow" panose="020B0606020202030204" pitchFamily="34" charset="0"/>
              </a:rPr>
              <a:t>summer but</a:t>
            </a:r>
            <a:r>
              <a:rPr lang="en-US" sz="1600" dirty="0">
                <a:latin typeface="Arial Narrow" panose="020B0606020202030204" pitchFamily="34" charset="0"/>
              </a:rPr>
              <a:t> need </a:t>
            </a:r>
            <a:r>
              <a:rPr lang="en-US" sz="1600" spc="-10" dirty="0">
                <a:latin typeface="Arial Narrow" panose="020B0606020202030204" pitchFamily="34" charset="0"/>
              </a:rPr>
              <a:t>to </a:t>
            </a:r>
            <a:r>
              <a:rPr lang="en-US" sz="1600" dirty="0">
                <a:latin typeface="Arial Narrow" panose="020B0606020202030204" pitchFamily="34" charset="0"/>
              </a:rPr>
              <a:t>be </a:t>
            </a:r>
            <a:r>
              <a:rPr lang="en-US" sz="1600" spc="-15" dirty="0">
                <a:latin typeface="Arial Narrow" panose="020B0606020202030204" pitchFamily="34" charset="0"/>
              </a:rPr>
              <a:t>registered </a:t>
            </a:r>
            <a:r>
              <a:rPr lang="en-US" sz="1600" spc="-10" dirty="0">
                <a:latin typeface="Arial Narrow" panose="020B0606020202030204" pitchFamily="34" charset="0"/>
              </a:rPr>
              <a:t>at least </a:t>
            </a:r>
            <a:r>
              <a:rPr lang="en-US" sz="1600" spc="-5" dirty="0">
                <a:latin typeface="Arial Narrow" panose="020B0606020202030204" pitchFamily="34" charset="0"/>
              </a:rPr>
              <a:t>half time </a:t>
            </a:r>
            <a:r>
              <a:rPr lang="en-US" sz="1600" spc="-15" dirty="0">
                <a:latin typeface="Arial Narrow" panose="020B0606020202030204" pitchFamily="34" charset="0"/>
              </a:rPr>
              <a:t>for </a:t>
            </a:r>
            <a:r>
              <a:rPr lang="en-US" sz="1600" spc="-5" dirty="0">
                <a:latin typeface="Arial Narrow" panose="020B0606020202030204" pitchFamily="34" charset="0"/>
              </a:rPr>
              <a:t>the</a:t>
            </a:r>
            <a:r>
              <a:rPr lang="en-US" sz="1600" spc="114" dirty="0">
                <a:latin typeface="Arial Narrow" panose="020B0606020202030204" pitchFamily="34" charset="0"/>
              </a:rPr>
              <a:t> </a:t>
            </a:r>
            <a:r>
              <a:rPr lang="en-US" sz="1600" spc="-10" dirty="0">
                <a:latin typeface="Arial Narrow" panose="020B0606020202030204" pitchFamily="34" charset="0"/>
              </a:rPr>
              <a:t>fall.</a:t>
            </a:r>
            <a:endParaRPr lang="en-US" sz="1600" dirty="0">
              <a:latin typeface="Arial Narrow" panose="020B0606020202030204" pitchFamily="34" charset="0"/>
            </a:endParaRPr>
          </a:p>
          <a:p>
            <a:pPr marL="355600" defTabSz="914400">
              <a:lnSpc>
                <a:spcPct val="100000"/>
              </a:lnSpc>
              <a:tabLst>
                <a:tab pos="354965" algn="l"/>
                <a:tab pos="355600" algn="l"/>
              </a:tabLst>
            </a:pPr>
            <a:r>
              <a:rPr lang="en-US" sz="1600" spc="-5" dirty="0">
                <a:latin typeface="Arial Narrow" panose="020B0606020202030204" pitchFamily="34" charset="0"/>
              </a:rPr>
              <a:t>Meet the </a:t>
            </a:r>
            <a:r>
              <a:rPr lang="en-US" sz="1600" u="heavy" spc="-10" dirty="0">
                <a:latin typeface="Arial Narrow" panose="020B0606020202030204" pitchFamily="34" charset="0"/>
                <a:hlinkClick r:id="rId4"/>
              </a:rPr>
              <a:t>Satisfactory </a:t>
            </a:r>
            <a:r>
              <a:rPr lang="en-US" sz="1600" u="heavy" spc="-5" dirty="0">
                <a:latin typeface="Arial Narrow" panose="020B0606020202030204" pitchFamily="34" charset="0"/>
                <a:hlinkClick r:id="rId4"/>
              </a:rPr>
              <a:t>Academic </a:t>
            </a:r>
            <a:r>
              <a:rPr lang="en-US" sz="1600" u="heavy" spc="-10" dirty="0">
                <a:latin typeface="Arial Narrow" panose="020B0606020202030204" pitchFamily="34" charset="0"/>
                <a:hlinkClick r:id="rId4"/>
              </a:rPr>
              <a:t>Progress</a:t>
            </a:r>
            <a:r>
              <a:rPr lang="en-US" sz="1600" u="heavy" spc="25" dirty="0">
                <a:latin typeface="Arial Narrow" panose="020B0606020202030204" pitchFamily="34" charset="0"/>
                <a:hlinkClick r:id="rId4"/>
              </a:rPr>
              <a:t> </a:t>
            </a:r>
            <a:r>
              <a:rPr lang="en-US" sz="1600" spc="-10" dirty="0">
                <a:latin typeface="Arial Narrow" panose="020B0606020202030204" pitchFamily="34" charset="0"/>
              </a:rPr>
              <a:t>requirements.</a:t>
            </a:r>
            <a:endParaRPr lang="en-US" sz="1600" dirty="0">
              <a:latin typeface="Arial Narrow" panose="020B0606020202030204" pitchFamily="34" charset="0"/>
            </a:endParaRPr>
          </a:p>
          <a:p>
            <a:pPr marL="355600" marR="5080" defTabSz="914400">
              <a:lnSpc>
                <a:spcPct val="100000"/>
              </a:lnSpc>
              <a:tabLst>
                <a:tab pos="354965" algn="l"/>
                <a:tab pos="355600" algn="l"/>
              </a:tabLst>
            </a:pPr>
            <a:r>
              <a:rPr lang="en-US" sz="1600" dirty="0">
                <a:latin typeface="Arial Narrow" panose="020B0606020202030204" pitchFamily="34" charset="0"/>
              </a:rPr>
              <a:t>Be </a:t>
            </a:r>
            <a:r>
              <a:rPr lang="en-US" sz="1600" spc="-5" dirty="0">
                <a:latin typeface="Arial Narrow" panose="020B0606020202030204" pitchFamily="34" charset="0"/>
              </a:rPr>
              <a:t>US </a:t>
            </a:r>
            <a:r>
              <a:rPr lang="en-US" sz="1600" spc="-10" dirty="0">
                <a:latin typeface="Arial Narrow" panose="020B0606020202030204" pitchFamily="34" charset="0"/>
              </a:rPr>
              <a:t>citizens </a:t>
            </a:r>
            <a:r>
              <a:rPr lang="en-US" sz="1600" spc="-5" dirty="0">
                <a:latin typeface="Arial Narrow" panose="020B0606020202030204" pitchFamily="34" charset="0"/>
              </a:rPr>
              <a:t>or eligible </a:t>
            </a:r>
            <a:r>
              <a:rPr lang="en-US" sz="1600" spc="-10" dirty="0">
                <a:latin typeface="Arial Narrow" panose="020B0606020202030204" pitchFamily="34" charset="0"/>
              </a:rPr>
              <a:t>non-citizens </a:t>
            </a:r>
            <a:r>
              <a:rPr lang="en-US" sz="1600" spc="-5" dirty="0">
                <a:latin typeface="Arial Narrow" panose="020B0606020202030204" pitchFamily="34" charset="0"/>
              </a:rPr>
              <a:t>(i.e., permanent residents, or students with </a:t>
            </a:r>
            <a:r>
              <a:rPr lang="en-US" sz="1600" dirty="0">
                <a:latin typeface="Arial Narrow" panose="020B0606020202030204" pitchFamily="34" charset="0"/>
              </a:rPr>
              <a:t>an </a:t>
            </a:r>
            <a:r>
              <a:rPr lang="en-US" sz="1600" spc="-5" dirty="0">
                <a:latin typeface="Arial Narrow" panose="020B0606020202030204" pitchFamily="34" charset="0"/>
              </a:rPr>
              <a:t>I-94 that show </a:t>
            </a:r>
            <a:r>
              <a:rPr lang="en-US" sz="1600" spc="-10" dirty="0">
                <a:latin typeface="Arial Narrow" panose="020B0606020202030204" pitchFamily="34" charset="0"/>
              </a:rPr>
              <a:t>Asylum </a:t>
            </a:r>
            <a:r>
              <a:rPr lang="en-US" sz="1600" spc="-5" dirty="0">
                <a:latin typeface="Arial Narrow" panose="020B0606020202030204" pitchFamily="34" charset="0"/>
              </a:rPr>
              <a:t>or </a:t>
            </a:r>
            <a:r>
              <a:rPr lang="en-US" sz="1600" spc="-10" dirty="0">
                <a:latin typeface="Arial Narrow" panose="020B0606020202030204" pitchFamily="34" charset="0"/>
              </a:rPr>
              <a:t>Refugee </a:t>
            </a:r>
            <a:r>
              <a:rPr lang="en-US" sz="1600" spc="-15" dirty="0">
                <a:latin typeface="Arial Narrow" panose="020B0606020202030204" pitchFamily="34" charset="0"/>
              </a:rPr>
              <a:t>status).</a:t>
            </a:r>
            <a:endParaRPr lang="en-US" sz="1600" dirty="0">
              <a:latin typeface="Arial Narrow" panose="020B0606020202030204" pitchFamily="34" charset="0"/>
            </a:endParaRPr>
          </a:p>
          <a:p>
            <a:pPr marL="420370" marR="262890" defTabSz="914400">
              <a:lnSpc>
                <a:spcPct val="100000"/>
              </a:lnSpc>
              <a:spcBef>
                <a:spcPts val="1600"/>
              </a:spcBef>
            </a:pPr>
            <a:r>
              <a:rPr lang="en-US" sz="1600" b="1" dirty="0">
                <a:latin typeface="Arial Narrow" panose="020B0606020202030204" pitchFamily="34" charset="0"/>
              </a:rPr>
              <a:t>If </a:t>
            </a:r>
            <a:r>
              <a:rPr lang="en-US" sz="1600" b="1" spc="-5" dirty="0">
                <a:latin typeface="Arial Narrow" panose="020B0606020202030204" pitchFamily="34" charset="0"/>
              </a:rPr>
              <a:t>students meet </a:t>
            </a:r>
            <a:r>
              <a:rPr lang="en-US" sz="1600" b="1" dirty="0">
                <a:latin typeface="Arial Narrow" panose="020B0606020202030204" pitchFamily="34" charset="0"/>
              </a:rPr>
              <a:t>these </a:t>
            </a:r>
            <a:r>
              <a:rPr lang="en-US" sz="1600" b="1" spc="-10" dirty="0">
                <a:latin typeface="Arial Narrow" panose="020B0606020202030204" pitchFamily="34" charset="0"/>
              </a:rPr>
              <a:t>requirements, </a:t>
            </a:r>
            <a:r>
              <a:rPr lang="en-US" sz="1600" b="1" dirty="0">
                <a:latin typeface="Arial Narrow" panose="020B0606020202030204" pitchFamily="34" charset="0"/>
              </a:rPr>
              <a:t>but </a:t>
            </a:r>
            <a:r>
              <a:rPr lang="en-US" sz="1600" b="1" spc="-10" dirty="0">
                <a:latin typeface="Arial Narrow" panose="020B0606020202030204" pitchFamily="34" charset="0"/>
              </a:rPr>
              <a:t>were </a:t>
            </a:r>
            <a:r>
              <a:rPr lang="en-US" sz="1600" b="1" dirty="0">
                <a:latin typeface="Arial Narrow" panose="020B0606020202030204" pitchFamily="34" charset="0"/>
              </a:rPr>
              <a:t>not </a:t>
            </a:r>
            <a:r>
              <a:rPr lang="en-US" sz="1600" b="1" spc="-15" dirty="0">
                <a:latin typeface="Arial Narrow" panose="020B0606020202030204" pitchFamily="34" charset="0"/>
              </a:rPr>
              <a:t>offered </a:t>
            </a:r>
            <a:r>
              <a:rPr lang="en-US" sz="1600" b="1" dirty="0">
                <a:latin typeface="Arial Narrow" panose="020B0606020202030204" pitchFamily="34" charset="0"/>
              </a:rPr>
              <a:t>a </a:t>
            </a:r>
            <a:r>
              <a:rPr lang="en-US" sz="1600" b="1" spc="-5" dirty="0">
                <a:latin typeface="Arial Narrow" panose="020B0606020202030204" pitchFamily="34" charset="0"/>
              </a:rPr>
              <a:t>FWS </a:t>
            </a:r>
            <a:r>
              <a:rPr lang="en-US" sz="1600" b="1" spc="-15" dirty="0">
                <a:latin typeface="Arial Narrow" panose="020B0606020202030204" pitchFamily="34" charset="0"/>
              </a:rPr>
              <a:t>award, </a:t>
            </a:r>
            <a:r>
              <a:rPr lang="en-US" sz="1600" b="1" dirty="0">
                <a:latin typeface="Arial Narrow" panose="020B0606020202030204" pitchFamily="34" charset="0"/>
              </a:rPr>
              <a:t>they </a:t>
            </a:r>
            <a:r>
              <a:rPr lang="en-US" sz="1600" b="1" spc="-15" dirty="0">
                <a:latin typeface="Arial Narrow" panose="020B0606020202030204" pitchFamily="34" charset="0"/>
              </a:rPr>
              <a:t>may </a:t>
            </a:r>
            <a:r>
              <a:rPr lang="en-US" sz="1600" b="1" spc="5" dirty="0">
                <a:latin typeface="Arial Narrow" panose="020B0606020202030204" pitchFamily="34" charset="0"/>
              </a:rPr>
              <a:t>be </a:t>
            </a:r>
            <a:r>
              <a:rPr lang="en-US" sz="1600" b="1" dirty="0">
                <a:latin typeface="Arial Narrow" panose="020B0606020202030204" pitchFamily="34" charset="0"/>
              </a:rPr>
              <a:t>put on the </a:t>
            </a:r>
            <a:r>
              <a:rPr lang="en-US" sz="1600" b="1" spc="-5" dirty="0">
                <a:latin typeface="Arial Narrow" panose="020B0606020202030204" pitchFamily="34" charset="0"/>
              </a:rPr>
              <a:t>FWS </a:t>
            </a:r>
            <a:r>
              <a:rPr lang="en-US" sz="1600" b="1" spc="-10" dirty="0">
                <a:latin typeface="Arial Narrow" panose="020B0606020202030204" pitchFamily="34" charset="0"/>
              </a:rPr>
              <a:t>wait </a:t>
            </a:r>
            <a:r>
              <a:rPr lang="en-US" sz="1600" b="1" spc="-5" dirty="0">
                <a:latin typeface="Arial Narrow" panose="020B0606020202030204" pitchFamily="34" charset="0"/>
              </a:rPr>
              <a:t>list. They </a:t>
            </a:r>
            <a:r>
              <a:rPr lang="en-US" sz="1600" b="1" dirty="0">
                <a:latin typeface="Arial Narrow" panose="020B0606020202030204" pitchFamily="34" charset="0"/>
              </a:rPr>
              <a:t>will be </a:t>
            </a:r>
            <a:r>
              <a:rPr lang="en-US" sz="1600" b="1" spc="-10" dirty="0">
                <a:latin typeface="Arial Narrow" panose="020B0606020202030204" pitchFamily="34" charset="0"/>
              </a:rPr>
              <a:t>awarded </a:t>
            </a:r>
            <a:r>
              <a:rPr lang="en-US" sz="1600" b="1" dirty="0">
                <a:latin typeface="Arial Narrow" panose="020B0606020202030204" pitchFamily="34" charset="0"/>
              </a:rPr>
              <a:t>when funding </a:t>
            </a:r>
            <a:r>
              <a:rPr lang="en-US" sz="1600" b="1" spc="-5" dirty="0">
                <a:latin typeface="Arial Narrow" panose="020B0606020202030204" pitchFamily="34" charset="0"/>
              </a:rPr>
              <a:t>becomes</a:t>
            </a:r>
            <a:r>
              <a:rPr lang="en-US" sz="1600" b="1" spc="-160" dirty="0">
                <a:latin typeface="Arial Narrow" panose="020B0606020202030204" pitchFamily="34" charset="0"/>
              </a:rPr>
              <a:t> </a:t>
            </a:r>
            <a:r>
              <a:rPr lang="en-US" sz="1600" b="1" spc="-10" dirty="0">
                <a:latin typeface="Arial Narrow" panose="020B0606020202030204" pitchFamily="34" charset="0"/>
              </a:rPr>
              <a:t>available.</a:t>
            </a:r>
            <a:endParaRPr lang="en-US" sz="1600" dirty="0"/>
          </a:p>
        </p:txBody>
      </p:sp>
    </p:spTree>
  </p:cSld>
  <p:clrMapOvr>
    <a:masterClrMapping/>
  </p:clrMapOvr>
  <p:transition spd="slow" advClick="0">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lIns="91440" tIns="45720" rIns="91440" bIns="45720" rtlCol="0" anchor="ctr">
            <a:normAutofit/>
          </a:bodyPr>
          <a:lstStyle/>
          <a:p>
            <a:pPr marL="12700" defTabSz="914400"/>
            <a:r>
              <a:rPr lang="en-US" spc="-5" dirty="0"/>
              <a:t>FWS </a:t>
            </a:r>
            <a:r>
              <a:rPr lang="en-US" spc="-15" dirty="0"/>
              <a:t>Program</a:t>
            </a:r>
            <a:r>
              <a:rPr lang="en-US" spc="-125" dirty="0"/>
              <a:t> </a:t>
            </a:r>
            <a:r>
              <a:rPr lang="en-US" spc="-5" dirty="0"/>
              <a:t>Overview</a:t>
            </a:r>
          </a:p>
        </p:txBody>
      </p:sp>
      <p:sp>
        <p:nvSpPr>
          <p:cNvPr id="4" name="Content Placeholder 3">
            <a:extLst>
              <a:ext uri="{FF2B5EF4-FFF2-40B4-BE49-F238E27FC236}">
                <a16:creationId xmlns:a16="http://schemas.microsoft.com/office/drawing/2014/main" id="{50D82491-6C24-0E40-BA4A-1012C0AD8B51}"/>
              </a:ext>
            </a:extLst>
          </p:cNvPr>
          <p:cNvSpPr>
            <a:spLocks noGrp="1"/>
          </p:cNvSpPr>
          <p:nvPr>
            <p:ph idx="1"/>
          </p:nvPr>
        </p:nvSpPr>
        <p:spPr/>
        <p:txBody>
          <a:bodyPr/>
          <a:lstStyle/>
          <a:p>
            <a:pPr marL="355600" marR="542290" defTabSz="914400">
              <a:lnSpc>
                <a:spcPts val="1800"/>
              </a:lnSpc>
              <a:tabLst>
                <a:tab pos="354965" algn="l"/>
                <a:tab pos="355600" algn="l"/>
              </a:tabLst>
            </a:pPr>
            <a:r>
              <a:rPr lang="en-US" sz="1800" spc="-15" dirty="0">
                <a:latin typeface="Arial Narrow" panose="020B0606020202030204" pitchFamily="34" charset="0"/>
              </a:rPr>
              <a:t>Undergraduate awards generally </a:t>
            </a:r>
            <a:r>
              <a:rPr lang="en-US" sz="1800" spc="-20" dirty="0">
                <a:latin typeface="Arial Narrow" panose="020B0606020202030204" pitchFamily="34" charset="0"/>
              </a:rPr>
              <a:t>range </a:t>
            </a:r>
            <a:r>
              <a:rPr lang="en-US" sz="1800" spc="-10" dirty="0">
                <a:latin typeface="Arial Narrow" panose="020B0606020202030204" pitchFamily="34" charset="0"/>
              </a:rPr>
              <a:t>from </a:t>
            </a:r>
            <a:r>
              <a:rPr lang="en-US" sz="1800" spc="-5" dirty="0">
                <a:latin typeface="Arial Narrow" panose="020B0606020202030204" pitchFamily="34" charset="0"/>
              </a:rPr>
              <a:t>$2000-$8000</a:t>
            </a:r>
            <a:r>
              <a:rPr lang="en-US" sz="1800" spc="-20" dirty="0">
                <a:latin typeface="Arial Narrow" panose="020B0606020202030204" pitchFamily="34" charset="0"/>
              </a:rPr>
              <a:t>for </a:t>
            </a:r>
            <a:r>
              <a:rPr lang="en-US" sz="1800" spc="-10" dirty="0">
                <a:latin typeface="Arial Narrow" panose="020B0606020202030204" pitchFamily="34" charset="0"/>
              </a:rPr>
              <a:t>the academic</a:t>
            </a:r>
            <a:r>
              <a:rPr lang="en-US" sz="1800" spc="-65" dirty="0">
                <a:latin typeface="Arial Narrow" panose="020B0606020202030204" pitchFamily="34" charset="0"/>
              </a:rPr>
              <a:t> </a:t>
            </a:r>
            <a:r>
              <a:rPr lang="en-US" sz="1800" spc="-55" dirty="0">
                <a:latin typeface="Arial Narrow" panose="020B0606020202030204" pitchFamily="34" charset="0"/>
              </a:rPr>
              <a:t>year.</a:t>
            </a:r>
            <a:br>
              <a:rPr lang="en-US" sz="1800" spc="-55" dirty="0">
                <a:latin typeface="Arial Narrow" panose="020B0606020202030204" pitchFamily="34" charset="0"/>
              </a:rPr>
            </a:br>
            <a:endParaRPr lang="en-US" sz="1800" dirty="0">
              <a:latin typeface="Arial Narrow" panose="020B0606020202030204" pitchFamily="34" charset="0"/>
            </a:endParaRPr>
          </a:p>
          <a:p>
            <a:pPr marL="355600" defTabSz="914400">
              <a:lnSpc>
                <a:spcPts val="1800"/>
              </a:lnSpc>
              <a:spcBef>
                <a:spcPts val="225"/>
              </a:spcBef>
              <a:tabLst>
                <a:tab pos="354965" algn="l"/>
                <a:tab pos="355600" algn="l"/>
              </a:tabLst>
            </a:pPr>
            <a:r>
              <a:rPr lang="en-US" sz="1800" spc="-20" dirty="0">
                <a:latin typeface="Arial Narrow" panose="020B0606020202030204" pitchFamily="34" charset="0"/>
              </a:rPr>
              <a:t>Graduate </a:t>
            </a:r>
            <a:r>
              <a:rPr lang="en-US" sz="1800" spc="-15" dirty="0">
                <a:latin typeface="Arial Narrow" panose="020B0606020202030204" pitchFamily="34" charset="0"/>
              </a:rPr>
              <a:t>students are awarded </a:t>
            </a:r>
            <a:r>
              <a:rPr lang="en-US" sz="1800" spc="-5" dirty="0">
                <a:latin typeface="Arial Narrow" panose="020B0606020202030204" pitchFamily="34" charset="0"/>
              </a:rPr>
              <a:t>$2000- $8000 </a:t>
            </a:r>
            <a:r>
              <a:rPr lang="en-US" sz="1800" spc="-20" dirty="0">
                <a:latin typeface="Arial Narrow" panose="020B0606020202030204" pitchFamily="34" charset="0"/>
              </a:rPr>
              <a:t>for </a:t>
            </a:r>
            <a:r>
              <a:rPr lang="en-US" sz="1800" spc="-10" dirty="0">
                <a:latin typeface="Arial Narrow" panose="020B0606020202030204" pitchFamily="34" charset="0"/>
              </a:rPr>
              <a:t>the academic</a:t>
            </a:r>
            <a:r>
              <a:rPr lang="en-US" sz="1800" spc="175" dirty="0">
                <a:latin typeface="Arial Narrow" panose="020B0606020202030204" pitchFamily="34" charset="0"/>
              </a:rPr>
              <a:t> </a:t>
            </a:r>
            <a:r>
              <a:rPr lang="en-US" sz="1800" spc="-55" dirty="0">
                <a:latin typeface="Arial Narrow" panose="020B0606020202030204" pitchFamily="34" charset="0"/>
              </a:rPr>
              <a:t>year.</a:t>
            </a:r>
            <a:br>
              <a:rPr lang="en-US" sz="1800" spc="-55" dirty="0">
                <a:latin typeface="Arial Narrow" panose="020B0606020202030204" pitchFamily="34" charset="0"/>
              </a:rPr>
            </a:br>
            <a:endParaRPr lang="en-US" sz="1800" dirty="0">
              <a:latin typeface="Arial Narrow" panose="020B0606020202030204" pitchFamily="34" charset="0"/>
            </a:endParaRPr>
          </a:p>
          <a:p>
            <a:pPr marL="355600" defTabSz="914400">
              <a:lnSpc>
                <a:spcPts val="1800"/>
              </a:lnSpc>
              <a:spcBef>
                <a:spcPts val="260"/>
              </a:spcBef>
              <a:tabLst>
                <a:tab pos="354965" algn="l"/>
                <a:tab pos="355600" algn="l"/>
              </a:tabLst>
            </a:pPr>
            <a:r>
              <a:rPr lang="en-US" sz="1800" spc="-10" dirty="0">
                <a:latin typeface="Arial Narrow" panose="020B0606020202030204" pitchFamily="34" charset="0"/>
              </a:rPr>
              <a:t>The amount </a:t>
            </a:r>
            <a:r>
              <a:rPr lang="en-US" sz="1800" dirty="0">
                <a:latin typeface="Arial Narrow" panose="020B0606020202030204" pitchFamily="34" charset="0"/>
              </a:rPr>
              <a:t>of </a:t>
            </a:r>
            <a:r>
              <a:rPr lang="en-US" sz="1800" spc="-10" dirty="0">
                <a:latin typeface="Arial Narrow" panose="020B0606020202030204" pitchFamily="34" charset="0"/>
              </a:rPr>
              <a:t>the </a:t>
            </a:r>
            <a:r>
              <a:rPr lang="en-US" sz="1800" spc="-15" dirty="0">
                <a:latin typeface="Arial Narrow" panose="020B0606020202030204" pitchFamily="34" charset="0"/>
              </a:rPr>
              <a:t>award </a:t>
            </a:r>
            <a:r>
              <a:rPr lang="en-US" sz="1800" spc="-5" dirty="0">
                <a:latin typeface="Arial Narrow" panose="020B0606020202030204" pitchFamily="34" charset="0"/>
              </a:rPr>
              <a:t>is </a:t>
            </a:r>
            <a:r>
              <a:rPr lang="en-US" sz="1800" spc="-15" dirty="0">
                <a:latin typeface="Arial Narrow" panose="020B0606020202030204" pitchFamily="34" charset="0"/>
              </a:rPr>
              <a:t>posted </a:t>
            </a:r>
            <a:r>
              <a:rPr lang="en-US" sz="1800" dirty="0">
                <a:latin typeface="Arial Narrow" panose="020B0606020202030204" pitchFamily="34" charset="0"/>
              </a:rPr>
              <a:t>on </a:t>
            </a:r>
            <a:r>
              <a:rPr lang="en-US" sz="1800" spc="-5" dirty="0">
                <a:latin typeface="Arial Narrow" panose="020B0606020202030204" pitchFamily="34" charset="0"/>
              </a:rPr>
              <a:t>and </a:t>
            </a:r>
            <a:r>
              <a:rPr lang="en-US" sz="1800" spc="-15" dirty="0">
                <a:latin typeface="Arial Narrow" panose="020B0606020202030204" pitchFamily="34" charset="0"/>
              </a:rPr>
              <a:t>listed </a:t>
            </a:r>
            <a:r>
              <a:rPr lang="en-US" sz="1800" dirty="0">
                <a:latin typeface="Arial Narrow" panose="020B0606020202030204" pitchFamily="34" charset="0"/>
              </a:rPr>
              <a:t>on </a:t>
            </a:r>
            <a:r>
              <a:rPr lang="en-US" sz="1800" spc="-10" dirty="0">
                <a:latin typeface="Arial Narrow" panose="020B0606020202030204" pitchFamily="34" charset="0"/>
              </a:rPr>
              <a:t>the CUNYfirst. </a:t>
            </a:r>
            <a:br>
              <a:rPr lang="en-US" sz="1800" spc="-15" dirty="0">
                <a:latin typeface="Arial Narrow" panose="020B0606020202030204" pitchFamily="34" charset="0"/>
              </a:rPr>
            </a:br>
            <a:endParaRPr lang="en-US" sz="1800" dirty="0">
              <a:latin typeface="Arial Narrow" panose="020B0606020202030204" pitchFamily="34" charset="0"/>
            </a:endParaRPr>
          </a:p>
          <a:p>
            <a:pPr marL="355600" defTabSz="914400">
              <a:lnSpc>
                <a:spcPts val="1800"/>
              </a:lnSpc>
              <a:spcBef>
                <a:spcPts val="260"/>
              </a:spcBef>
              <a:tabLst>
                <a:tab pos="354965" algn="l"/>
                <a:tab pos="355600" algn="l"/>
              </a:tabLst>
            </a:pPr>
            <a:r>
              <a:rPr lang="en-US" sz="1800" spc="-10" dirty="0">
                <a:latin typeface="Arial Narrow" panose="020B0606020202030204" pitchFamily="34" charset="0"/>
              </a:rPr>
              <a:t>Starting </a:t>
            </a:r>
            <a:r>
              <a:rPr lang="en-US" sz="1800" dirty="0">
                <a:latin typeface="Arial Narrow" panose="020B0606020202030204" pitchFamily="34" charset="0"/>
              </a:rPr>
              <a:t>salary </a:t>
            </a:r>
            <a:r>
              <a:rPr lang="en-US" sz="1800" spc="-20" dirty="0">
                <a:latin typeface="Arial Narrow" panose="020B0606020202030204" pitchFamily="34" charset="0"/>
              </a:rPr>
              <a:t>for </a:t>
            </a:r>
            <a:r>
              <a:rPr lang="en-US" sz="1800" spc="-15" dirty="0">
                <a:latin typeface="Arial Narrow" panose="020B0606020202030204" pitchFamily="34" charset="0"/>
              </a:rPr>
              <a:t>undergraduate students </a:t>
            </a:r>
            <a:r>
              <a:rPr lang="en-US" sz="1800" spc="-5" dirty="0">
                <a:latin typeface="Arial Narrow" panose="020B0606020202030204" pitchFamily="34" charset="0"/>
              </a:rPr>
              <a:t>is $17.50 an</a:t>
            </a:r>
            <a:r>
              <a:rPr lang="en-US" sz="1800" spc="55" dirty="0">
                <a:latin typeface="Arial Narrow" panose="020B0606020202030204" pitchFamily="34" charset="0"/>
              </a:rPr>
              <a:t> </a:t>
            </a:r>
            <a:r>
              <a:rPr lang="en-US" sz="1800" spc="-50" dirty="0">
                <a:latin typeface="Arial Narrow" panose="020B0606020202030204" pitchFamily="34" charset="0"/>
              </a:rPr>
              <a:t>hour.</a:t>
            </a:r>
            <a:br>
              <a:rPr lang="en-US" sz="1800" spc="-50" dirty="0">
                <a:latin typeface="Arial Narrow" panose="020B0606020202030204" pitchFamily="34" charset="0"/>
              </a:rPr>
            </a:br>
            <a:endParaRPr lang="en-US" sz="1800" dirty="0">
              <a:latin typeface="Arial Narrow" panose="020B0606020202030204" pitchFamily="34" charset="0"/>
            </a:endParaRPr>
          </a:p>
          <a:p>
            <a:pPr marL="355600" defTabSz="914400">
              <a:lnSpc>
                <a:spcPts val="1800"/>
              </a:lnSpc>
              <a:spcBef>
                <a:spcPts val="260"/>
              </a:spcBef>
              <a:tabLst>
                <a:tab pos="354965" algn="l"/>
                <a:tab pos="355600" algn="l"/>
              </a:tabLst>
            </a:pPr>
            <a:r>
              <a:rPr lang="en-US" sz="1800" spc="-10" dirty="0">
                <a:latin typeface="Arial Narrow" panose="020B0606020202030204" pitchFamily="34" charset="0"/>
              </a:rPr>
              <a:t>Starting </a:t>
            </a:r>
            <a:r>
              <a:rPr lang="en-US" sz="1800" dirty="0">
                <a:latin typeface="Arial Narrow" panose="020B0606020202030204" pitchFamily="34" charset="0"/>
              </a:rPr>
              <a:t>salary </a:t>
            </a:r>
            <a:r>
              <a:rPr lang="en-US" sz="1800" spc="-20" dirty="0">
                <a:latin typeface="Arial Narrow" panose="020B0606020202030204" pitchFamily="34" charset="0"/>
              </a:rPr>
              <a:t>for graduate </a:t>
            </a:r>
            <a:r>
              <a:rPr lang="en-US" sz="1800" spc="-15" dirty="0">
                <a:latin typeface="Arial Narrow" panose="020B0606020202030204" pitchFamily="34" charset="0"/>
              </a:rPr>
              <a:t>students </a:t>
            </a:r>
            <a:r>
              <a:rPr lang="en-US" sz="1800" spc="-5" dirty="0">
                <a:latin typeface="Arial Narrow" panose="020B0606020202030204" pitchFamily="34" charset="0"/>
              </a:rPr>
              <a:t>is $19 an</a:t>
            </a:r>
            <a:r>
              <a:rPr lang="en-US" sz="1800" spc="100" dirty="0">
                <a:latin typeface="Arial Narrow" panose="020B0606020202030204" pitchFamily="34" charset="0"/>
              </a:rPr>
              <a:t> </a:t>
            </a:r>
            <a:r>
              <a:rPr lang="en-US" sz="1800" spc="-50" dirty="0">
                <a:latin typeface="Arial Narrow" panose="020B0606020202030204" pitchFamily="34" charset="0"/>
              </a:rPr>
              <a:t>hour.]</a:t>
            </a:r>
          </a:p>
          <a:p>
            <a:pPr marL="355600" defTabSz="914400">
              <a:lnSpc>
                <a:spcPts val="1800"/>
              </a:lnSpc>
              <a:spcBef>
                <a:spcPts val="260"/>
              </a:spcBef>
              <a:tabLst>
                <a:tab pos="354965" algn="l"/>
                <a:tab pos="355600" algn="l"/>
              </a:tabLst>
            </a:pPr>
            <a:r>
              <a:rPr lang="en-US" sz="1800" spc="-50" dirty="0">
                <a:latin typeface="Arial Narrow" panose="020B0606020202030204" pitchFamily="34" charset="0"/>
              </a:rPr>
              <a:t>Total </a:t>
            </a:r>
            <a:r>
              <a:rPr lang="en-US" sz="1800" spc="-15" dirty="0">
                <a:latin typeface="Arial Narrow" panose="020B0606020202030204" pitchFamily="34" charset="0"/>
              </a:rPr>
              <a:t>numbers </a:t>
            </a:r>
            <a:r>
              <a:rPr lang="en-US" sz="1800" dirty="0">
                <a:latin typeface="Arial Narrow" panose="020B0606020202030204" pitchFamily="34" charset="0"/>
              </a:rPr>
              <a:t>of </a:t>
            </a:r>
            <a:r>
              <a:rPr lang="en-US" sz="1800" spc="-10" dirty="0">
                <a:latin typeface="Arial Narrow" panose="020B0606020202030204" pitchFamily="34" charset="0"/>
              </a:rPr>
              <a:t>hours </a:t>
            </a:r>
            <a:r>
              <a:rPr lang="en-US" sz="1800" spc="-15" dirty="0">
                <a:latin typeface="Arial Narrow" panose="020B0606020202030204" pitchFamily="34" charset="0"/>
              </a:rPr>
              <a:t>can </a:t>
            </a:r>
            <a:r>
              <a:rPr lang="en-US" sz="1800" dirty="0">
                <a:latin typeface="Arial Narrow" panose="020B0606020202030204" pitchFamily="34" charset="0"/>
              </a:rPr>
              <a:t>be calculated as follows: grant/rate of pay hours (e.g.2000/$17.50=approx. 114 hours)</a:t>
            </a:r>
            <a:br>
              <a:rPr lang="en-US" sz="1800" dirty="0">
                <a:latin typeface="Arial Narrow" panose="020B0606020202030204" pitchFamily="34" charset="0"/>
              </a:rPr>
            </a:br>
            <a:endParaRPr lang="en-US" sz="1800" dirty="0">
              <a:latin typeface="Arial Narrow" panose="020B0606020202030204" pitchFamily="34" charset="0"/>
            </a:endParaRPr>
          </a:p>
          <a:p>
            <a:pPr marL="355600" marR="130175" defTabSz="914400">
              <a:lnSpc>
                <a:spcPts val="1800"/>
              </a:lnSpc>
              <a:spcBef>
                <a:spcPts val="560"/>
              </a:spcBef>
              <a:tabLst>
                <a:tab pos="354965" algn="l"/>
                <a:tab pos="355600" algn="l"/>
              </a:tabLst>
            </a:pPr>
            <a:r>
              <a:rPr lang="en-US" sz="1800" spc="-10" dirty="0">
                <a:latin typeface="Arial Narrow" panose="020B0606020202030204" pitchFamily="34" charset="0"/>
              </a:rPr>
              <a:t>Students </a:t>
            </a:r>
            <a:r>
              <a:rPr lang="en-US" sz="1800" spc="-15" dirty="0">
                <a:latin typeface="Arial Narrow" panose="020B0606020202030204" pitchFamily="34" charset="0"/>
              </a:rPr>
              <a:t>are awarded </a:t>
            </a:r>
            <a:r>
              <a:rPr lang="en-US" sz="1800" spc="-5" dirty="0">
                <a:latin typeface="Arial Narrow" panose="020B0606020202030204" pitchFamily="34" charset="0"/>
              </a:rPr>
              <a:t>one </a:t>
            </a:r>
            <a:r>
              <a:rPr lang="en-US" sz="1800" spc="-10" dirty="0">
                <a:latin typeface="Arial Narrow" panose="020B0606020202030204" pitchFamily="34" charset="0"/>
              </a:rPr>
              <a:t>FWS </a:t>
            </a:r>
            <a:r>
              <a:rPr lang="en-US" sz="1800" spc="-20" dirty="0">
                <a:latin typeface="Arial Narrow" panose="020B0606020202030204" pitchFamily="34" charset="0"/>
              </a:rPr>
              <a:t>grant for </a:t>
            </a:r>
            <a:r>
              <a:rPr lang="en-US" sz="1800" spc="-10" dirty="0">
                <a:latin typeface="Arial Narrow" panose="020B0606020202030204" pitchFamily="34" charset="0"/>
              </a:rPr>
              <a:t>the </a:t>
            </a:r>
            <a:r>
              <a:rPr lang="en-US" sz="1800" spc="-35" dirty="0">
                <a:latin typeface="Arial Narrow" panose="020B0606020202030204" pitchFamily="34" charset="0"/>
              </a:rPr>
              <a:t>summer, </a:t>
            </a:r>
            <a:r>
              <a:rPr lang="en-US" sz="1800" spc="-15" dirty="0">
                <a:latin typeface="Arial Narrow" panose="020B0606020202030204" pitchFamily="34" charset="0"/>
              </a:rPr>
              <a:t>fall, </a:t>
            </a:r>
            <a:r>
              <a:rPr lang="en-US" sz="1800" spc="-5" dirty="0">
                <a:latin typeface="Arial Narrow" panose="020B0606020202030204" pitchFamily="34" charset="0"/>
              </a:rPr>
              <a:t>and spring </a:t>
            </a:r>
            <a:r>
              <a:rPr lang="en-US" sz="1800" spc="-15" dirty="0">
                <a:latin typeface="Arial Narrow" panose="020B0606020202030204" pitchFamily="34" charset="0"/>
              </a:rPr>
              <a:t>semesters.</a:t>
            </a:r>
            <a:br>
              <a:rPr lang="en-US" sz="1800" spc="-15" dirty="0">
                <a:latin typeface="Arial Narrow" panose="020B0606020202030204" pitchFamily="34" charset="0"/>
              </a:rPr>
            </a:br>
            <a:endParaRPr lang="en-US" sz="1800" dirty="0">
              <a:latin typeface="Arial Narrow" panose="020B0606020202030204" pitchFamily="34" charset="0"/>
            </a:endParaRPr>
          </a:p>
          <a:p>
            <a:pPr marL="355600" defTabSz="914400">
              <a:lnSpc>
                <a:spcPts val="1800"/>
              </a:lnSpc>
              <a:spcBef>
                <a:spcPts val="225"/>
              </a:spcBef>
              <a:tabLst>
                <a:tab pos="354965" algn="l"/>
                <a:tab pos="355600" algn="l"/>
              </a:tabLst>
            </a:pPr>
            <a:r>
              <a:rPr lang="en-US" sz="1800" spc="-10" dirty="0">
                <a:latin typeface="Arial Narrow" panose="020B0606020202030204" pitchFamily="34" charset="0"/>
              </a:rPr>
              <a:t>Students must </a:t>
            </a:r>
            <a:r>
              <a:rPr lang="en-US" sz="1800" spc="-15" dirty="0">
                <a:latin typeface="Arial Narrow" panose="020B0606020202030204" pitchFamily="34" charset="0"/>
              </a:rPr>
              <a:t>stop </a:t>
            </a:r>
            <a:r>
              <a:rPr lang="en-US" sz="1800" spc="-10" dirty="0">
                <a:latin typeface="Arial Narrow" panose="020B0606020202030204" pitchFamily="34" charset="0"/>
              </a:rPr>
              <a:t>working immediately </a:t>
            </a:r>
            <a:r>
              <a:rPr lang="en-US" sz="1800" spc="-5" dirty="0">
                <a:latin typeface="Arial Narrow" panose="020B0606020202030204" pitchFamily="34" charset="0"/>
              </a:rPr>
              <a:t>if </a:t>
            </a:r>
            <a:r>
              <a:rPr lang="en-US" sz="1800" spc="-10" dirty="0">
                <a:latin typeface="Arial Narrow" panose="020B0606020202030204" pitchFamily="34" charset="0"/>
              </a:rPr>
              <a:t>they become</a:t>
            </a:r>
            <a:r>
              <a:rPr lang="en-US" sz="1800" spc="155" dirty="0">
                <a:latin typeface="Arial Narrow" panose="020B0606020202030204" pitchFamily="34" charset="0"/>
              </a:rPr>
              <a:t> </a:t>
            </a:r>
            <a:r>
              <a:rPr lang="en-US" sz="1800" spc="-5" dirty="0">
                <a:latin typeface="Arial Narrow" panose="020B0606020202030204" pitchFamily="34" charset="0"/>
              </a:rPr>
              <a:t>ineligible.</a:t>
            </a:r>
            <a:endParaRPr lang="en-US" sz="1800" dirty="0">
              <a:latin typeface="Arial Narrow" panose="020B0606020202030204" pitchFamily="34" charset="0"/>
            </a:endParaRPr>
          </a:p>
        </p:txBody>
      </p:sp>
      <p:pic>
        <p:nvPicPr>
          <p:cNvPr id="5" name="Picture 4">
            <a:extLst>
              <a:ext uri="{FF2B5EF4-FFF2-40B4-BE49-F238E27FC236}">
                <a16:creationId xmlns:a16="http://schemas.microsoft.com/office/drawing/2014/main" id="{0F37BC7D-4117-7643-BF32-3629A2AB32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4719" y="6172200"/>
            <a:ext cx="2258291" cy="304800"/>
          </a:xfrm>
          <a:prstGeom prst="rect">
            <a:avLst/>
          </a:prstGeom>
          <a:effectLst>
            <a:outerShdw blurRad="50800" dist="38100" dir="2700000" algn="tl" rotWithShape="0">
              <a:prstClr val="black">
                <a:alpha val="40000"/>
              </a:prstClr>
            </a:outerShdw>
          </a:effectLst>
        </p:spPr>
      </p:pic>
    </p:spTree>
  </p:cSld>
  <p:clrMapOvr>
    <a:masterClrMapping/>
  </p:clrMapOvr>
  <p:transition spd="slow" advClick="0">
    <p:push dir="u"/>
  </p:transition>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5" name="Picture 14" descr="A picture containing text, indoor, open, cluttered&#10;&#10;Description automatically generated">
            <a:extLst>
              <a:ext uri="{FF2B5EF4-FFF2-40B4-BE49-F238E27FC236}">
                <a16:creationId xmlns:a16="http://schemas.microsoft.com/office/drawing/2014/main" id="{55C085E8-CF7A-A34D-91EF-6EDC076706AE}"/>
              </a:ext>
            </a:extLst>
          </p:cNvPr>
          <p:cNvPicPr>
            <a:picLocks noChangeAspect="1"/>
          </p:cNvPicPr>
          <p:nvPr/>
        </p:nvPicPr>
        <p:blipFill>
          <a:blip r:embed="rId3" cstate="print">
            <a:alphaModFix/>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9144000" cy="6858000"/>
          </a:xfrm>
          <a:prstGeom prst="rect">
            <a:avLst/>
          </a:prstGeom>
          <a:effectLst>
            <a:outerShdw blurRad="50800" dist="50800" dir="5400000" algn="ctr" rotWithShape="0">
              <a:srgbClr val="000000">
                <a:alpha val="32000"/>
              </a:srgbClr>
            </a:outerShdw>
          </a:effectLst>
        </p:spPr>
      </p:pic>
      <p:sp>
        <p:nvSpPr>
          <p:cNvPr id="16" name="Rectangle 15">
            <a:extLst>
              <a:ext uri="{FF2B5EF4-FFF2-40B4-BE49-F238E27FC236}">
                <a16:creationId xmlns:a16="http://schemas.microsoft.com/office/drawing/2014/main" id="{9841D242-3D19-764F-B67D-365ECD5B7EC0}"/>
              </a:ext>
            </a:extLst>
          </p:cNvPr>
          <p:cNvSpPr/>
          <p:nvPr/>
        </p:nvSpPr>
        <p:spPr>
          <a:xfrm>
            <a:off x="-14514" y="2381250"/>
            <a:ext cx="9169196" cy="20955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bject 2">
            <a:extLst>
              <a:ext uri="{FF2B5EF4-FFF2-40B4-BE49-F238E27FC236}">
                <a16:creationId xmlns:a16="http://schemas.microsoft.com/office/drawing/2014/main" id="{CD762FE7-D6BC-FA4B-B7F6-2C0D43D92F5A}"/>
              </a:ext>
            </a:extLst>
          </p:cNvPr>
          <p:cNvSpPr txBox="1"/>
          <p:nvPr/>
        </p:nvSpPr>
        <p:spPr>
          <a:xfrm>
            <a:off x="685800" y="3090446"/>
            <a:ext cx="7772400" cy="677108"/>
          </a:xfrm>
          <a:prstGeom prst="rect">
            <a:avLst/>
          </a:prstGeom>
          <a:noFill/>
          <a:effectLst/>
        </p:spPr>
        <p:txBody>
          <a:bodyPr vert="horz" wrap="square" lIns="0" tIns="0" rIns="0" bIns="0" rtlCol="0">
            <a:spAutoFit/>
          </a:bodyPr>
          <a:lstStyle/>
          <a:p>
            <a:pPr marL="6350" algn="ctr">
              <a:lnSpc>
                <a:spcPct val="100000"/>
              </a:lnSpc>
            </a:pPr>
            <a:r>
              <a:rPr lang="en-US" sz="4400" b="1" spc="-25" dirty="0">
                <a:latin typeface="+mj-lt"/>
                <a:cs typeface="Aharoni" panose="020B0604020202020204" pitchFamily="2" charset="-79"/>
              </a:rPr>
              <a:t>POLICIES &amp; PROCEDURES</a:t>
            </a:r>
            <a:endParaRPr lang="en-US" sz="3600" dirty="0">
              <a:latin typeface="+mj-lt"/>
              <a:cs typeface="Arial Narrow" panose="020B0604020202020204" pitchFamily="34" charset="0"/>
            </a:endParaRPr>
          </a:p>
        </p:txBody>
      </p:sp>
      <p:sp>
        <p:nvSpPr>
          <p:cNvPr id="6" name="object 6"/>
          <p:cNvSpPr/>
          <p:nvPr/>
        </p:nvSpPr>
        <p:spPr>
          <a:xfrm>
            <a:off x="4882895" y="2176271"/>
            <a:ext cx="472439" cy="661415"/>
          </a:xfrm>
          <a:prstGeom prst="rect">
            <a:avLst/>
          </a:prstGeom>
          <a:blipFill>
            <a:blip r:embed="rId5" cstate="print"/>
            <a:stretch>
              <a:fillRect/>
            </a:stretch>
          </a:blipFill>
        </p:spPr>
        <p:txBody>
          <a:bodyPr wrap="square" lIns="0" tIns="0" rIns="0" bIns="0" rtlCol="0"/>
          <a:lstStyle/>
          <a:p>
            <a:endParaRPr/>
          </a:p>
        </p:txBody>
      </p:sp>
      <p:pic>
        <p:nvPicPr>
          <p:cNvPr id="18" name="Picture 17">
            <a:extLst>
              <a:ext uri="{FF2B5EF4-FFF2-40B4-BE49-F238E27FC236}">
                <a16:creationId xmlns:a16="http://schemas.microsoft.com/office/drawing/2014/main" id="{3B836E56-8437-5643-BE61-5B383A32C7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04719" y="6172200"/>
            <a:ext cx="2258291" cy="304800"/>
          </a:xfrm>
          <a:prstGeom prst="rect">
            <a:avLst/>
          </a:prstGeom>
          <a:effectLst>
            <a:outerShdw blurRad="50800" dist="38100" dir="2700000" algn="tl" rotWithShape="0">
              <a:prstClr val="black">
                <a:alpha val="40000"/>
              </a:prstClr>
            </a:outerShdw>
          </a:effectLst>
        </p:spPr>
      </p:pic>
      <p:sp>
        <p:nvSpPr>
          <p:cNvPr id="19" name="object 2">
            <a:extLst>
              <a:ext uri="{FF2B5EF4-FFF2-40B4-BE49-F238E27FC236}">
                <a16:creationId xmlns:a16="http://schemas.microsoft.com/office/drawing/2014/main" id="{3111535A-7D2B-F54C-B9B1-BEEE8B97F9CD}"/>
              </a:ext>
            </a:extLst>
          </p:cNvPr>
          <p:cNvSpPr txBox="1"/>
          <p:nvPr/>
        </p:nvSpPr>
        <p:spPr>
          <a:xfrm>
            <a:off x="685800" y="1842177"/>
            <a:ext cx="7772400" cy="369332"/>
          </a:xfrm>
          <a:prstGeom prst="rect">
            <a:avLst/>
          </a:prstGeom>
          <a:noFill/>
          <a:effectLst/>
        </p:spPr>
        <p:txBody>
          <a:bodyPr vert="horz" wrap="square" lIns="0" tIns="0" rIns="0" bIns="0" rtlCol="0">
            <a:spAutoFit/>
          </a:bodyPr>
          <a:lstStyle/>
          <a:p>
            <a:pPr marL="6350" algn="ctr">
              <a:lnSpc>
                <a:spcPct val="100000"/>
              </a:lnSpc>
            </a:pPr>
            <a:r>
              <a:rPr lang="en-US" sz="2400" b="1" spc="-25" dirty="0">
                <a:effectLst>
                  <a:outerShdw blurRad="50800" dist="38100" dir="2700000" algn="tl" rotWithShape="0">
                    <a:prstClr val="black">
                      <a:alpha val="40000"/>
                    </a:prstClr>
                  </a:outerShdw>
                </a:effectLst>
                <a:latin typeface="+mj-lt"/>
                <a:cs typeface="Aharoni" panose="020B0604020202020204" pitchFamily="2" charset="-79"/>
              </a:rPr>
              <a:t>FEDERAL </a:t>
            </a:r>
            <a:r>
              <a:rPr lang="en-US" sz="2400" b="1" spc="-20" dirty="0">
                <a:effectLst>
                  <a:outerShdw blurRad="50800" dist="38100" dir="2700000" algn="tl" rotWithShape="0">
                    <a:prstClr val="black">
                      <a:alpha val="40000"/>
                    </a:prstClr>
                  </a:outerShdw>
                </a:effectLst>
                <a:latin typeface="+mj-lt"/>
                <a:cs typeface="Aharoni" panose="020B0604020202020204" pitchFamily="2" charset="-79"/>
              </a:rPr>
              <a:t>WORK-STUDY </a:t>
            </a:r>
            <a:r>
              <a:rPr lang="en-US" sz="2400" dirty="0">
                <a:effectLst>
                  <a:outerShdw blurRad="50800" dist="38100" dir="2700000" algn="tl" rotWithShape="0">
                    <a:prstClr val="black">
                      <a:alpha val="40000"/>
                    </a:prstClr>
                  </a:outerShdw>
                </a:effectLst>
                <a:latin typeface="+mj-lt"/>
                <a:cs typeface="Arial Narrow" panose="020B0604020202020204" pitchFamily="34" charset="0"/>
              </a:rPr>
              <a:t>SUPERVISOR</a:t>
            </a:r>
            <a:r>
              <a:rPr lang="en-US" sz="2400" spc="-100" dirty="0">
                <a:effectLst>
                  <a:outerShdw blurRad="50800" dist="38100" dir="2700000" algn="tl" rotWithShape="0">
                    <a:prstClr val="black">
                      <a:alpha val="40000"/>
                    </a:prstClr>
                  </a:outerShdw>
                </a:effectLst>
                <a:latin typeface="+mj-lt"/>
                <a:cs typeface="Arial Narrow" panose="020B0604020202020204" pitchFamily="34" charset="0"/>
              </a:rPr>
              <a:t> </a:t>
            </a:r>
            <a:r>
              <a:rPr lang="en-US" sz="2400" spc="-15" dirty="0">
                <a:effectLst>
                  <a:outerShdw blurRad="50800" dist="38100" dir="2700000" algn="tl" rotWithShape="0">
                    <a:prstClr val="black">
                      <a:alpha val="40000"/>
                    </a:prstClr>
                  </a:outerShdw>
                </a:effectLst>
                <a:latin typeface="+mj-lt"/>
                <a:cs typeface="Arial Narrow" panose="020B0604020202020204" pitchFamily="34" charset="0"/>
              </a:rPr>
              <a:t>ORIENTATION</a:t>
            </a:r>
            <a:endParaRPr lang="en-US" sz="2400" dirty="0">
              <a:effectLst>
                <a:outerShdw blurRad="50800" dist="38100" dir="2700000" algn="tl" rotWithShape="0">
                  <a:prstClr val="black">
                    <a:alpha val="40000"/>
                  </a:prstClr>
                </a:outerShdw>
              </a:effectLst>
              <a:latin typeface="+mj-lt"/>
              <a:cs typeface="Arial Narrow" panose="020B0604020202020204" pitchFamily="34" charset="0"/>
            </a:endParaRPr>
          </a:p>
        </p:txBody>
      </p:sp>
    </p:spTree>
  </p:cSld>
  <p:clrMapOvr>
    <a:overrideClrMapping bg1="dk1" tx1="lt1" bg2="dk2" tx2="lt2" accent1="accent1" accent2="accent2" accent3="accent3" accent4="accent4" accent5="accent5" accent6="accent6" hlink="hlink" folHlink="folHlink"/>
  </p:clrMapOvr>
  <p:transition spd="slow" advClick="0">
    <p:push dir="u"/>
  </p:transition>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720</TotalTime>
  <Words>2366</Words>
  <Application>Microsoft Office PowerPoint</Application>
  <PresentationFormat>On-screen Show (4:3)</PresentationFormat>
  <Paragraphs>201</Paragraphs>
  <Slides>25</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Aharoni</vt:lpstr>
      <vt:lpstr>Arial</vt:lpstr>
      <vt:lpstr>Arial Narrow</vt:lpstr>
      <vt:lpstr>Calibri</vt:lpstr>
      <vt:lpstr>Gill Sans MT</vt:lpstr>
      <vt:lpstr>Gill Sans SemiBold</vt:lpstr>
      <vt:lpstr>Gill Sans SemiBold</vt:lpstr>
      <vt:lpstr>Wingdings</vt:lpstr>
      <vt:lpstr>Gallery</vt:lpstr>
      <vt:lpstr>PowerPoint Presentation</vt:lpstr>
      <vt:lpstr>What is Federal  Work-Study?</vt:lpstr>
      <vt:lpstr>Coordination of the FWS Program There is 1 FWS Coordinator</vt:lpstr>
      <vt:lpstr>Contact Information</vt:lpstr>
      <vt:lpstr>Benefits  of the FWS Program  for Students</vt:lpstr>
      <vt:lpstr>Benefits  of the FWS Program  for Baruch College</vt:lpstr>
      <vt:lpstr>Federal  Work-Study (FWS)</vt:lpstr>
      <vt:lpstr>FWS Program Overview</vt:lpstr>
      <vt:lpstr>PowerPoint Presentation</vt:lpstr>
      <vt:lpstr>PowerPoint Presentation</vt:lpstr>
      <vt:lpstr>FWS Program Policies</vt:lpstr>
      <vt:lpstr>FWS Program Policies</vt:lpstr>
      <vt:lpstr>FWS Program Policies</vt:lpstr>
      <vt:lpstr>FWS Program Policies</vt:lpstr>
      <vt:lpstr>FWS Program Policies</vt:lpstr>
      <vt:lpstr>Timesheets  and Payments</vt:lpstr>
      <vt:lpstr>Timesheets  and Payments</vt:lpstr>
      <vt:lpstr>Transfers</vt:lpstr>
      <vt:lpstr>Termination</vt:lpstr>
      <vt:lpstr>Evaluations</vt:lpstr>
      <vt:lpstr>PowerPoint Presentation</vt:lpstr>
      <vt:lpstr>FWS Supervisor Responsibilities</vt:lpstr>
      <vt:lpstr>FWS Supervisor Responsibilities</vt:lpstr>
      <vt:lpstr>FWS Supervisor Responsibilities</vt:lpstr>
      <vt:lpstr>Family Educational Rights  and Privacy Act (FERPA)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Nneka Charles</dc:creator>
  <cp:lastModifiedBy>Nneka Charles</cp:lastModifiedBy>
  <cp:revision>231</cp:revision>
  <dcterms:created xsi:type="dcterms:W3CDTF">2018-06-13T16:23:32Z</dcterms:created>
  <dcterms:modified xsi:type="dcterms:W3CDTF">2024-07-01T14:09:29Z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2017-05-10T00:00:00Z</vt:filetime>
  </property>
  <property fmtid="{D5CDD505-2E9C-101B-9397-08002B2CF9AE}" pid="3" name="Creator">
    <vt:lpwstr>Acrobat PDFMaker 11 for PowerPoint</vt:lpwstr>
  </property>
  <property fmtid="{D5CDD505-2E9C-101B-9397-08002B2CF9AE}" pid="4" name="LastSaved">
    <vt:filetime>2018-06-13T00:00:00Z</vt:filetime>
  </property>
  <property fmtid="{D5CDD505-2E9C-101B-9397-08002B2CF9AE}" pid="5" name="MSIP_Label_fa1855b2-0a05-4494-a903-f3f23f3f98e0_Enabled">
    <vt:lpwstr>true</vt:lpwstr>
  </property>
  <property fmtid="{D5CDD505-2E9C-101B-9397-08002B2CF9AE}" pid="6" name="MSIP_Label_fa1855b2-0a05-4494-a903-f3f23f3f98e0_SetDate">
    <vt:lpwstr>2022-08-31T16:46:48Z</vt:lpwstr>
  </property>
  <property fmtid="{D5CDD505-2E9C-101B-9397-08002B2CF9AE}" pid="7" name="MSIP_Label_fa1855b2-0a05-4494-a903-f3f23f3f98e0_Method">
    <vt:lpwstr>Standard</vt:lpwstr>
  </property>
  <property fmtid="{D5CDD505-2E9C-101B-9397-08002B2CF9AE}" pid="8" name="MSIP_Label_fa1855b2-0a05-4494-a903-f3f23f3f98e0_Name">
    <vt:lpwstr>defa4170-0d19-0005-0004-bc88714345d2</vt:lpwstr>
  </property>
  <property fmtid="{D5CDD505-2E9C-101B-9397-08002B2CF9AE}" pid="9" name="MSIP_Label_fa1855b2-0a05-4494-a903-f3f23f3f98e0_SiteId">
    <vt:lpwstr>6f60f0b3-5f06-4e09-9715-989dba8cc7d8</vt:lpwstr>
  </property>
  <property fmtid="{D5CDD505-2E9C-101B-9397-08002B2CF9AE}" pid="10" name="MSIP_Label_fa1855b2-0a05-4494-a903-f3f23f3f98e0_ActionId">
    <vt:lpwstr>c38d8d63-ff2b-4ebd-8791-960c45e24bb8</vt:lpwstr>
  </property>
  <property fmtid="{D5CDD505-2E9C-101B-9397-08002B2CF9AE}" pid="11" name="MSIP_Label_fa1855b2-0a05-4494-a903-f3f23f3f98e0_ContentBits">
    <vt:lpwstr>0</vt:lpwstr>
  </property>
</Properties>
</file>